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6" r:id="rId4"/>
  </p:sldMasterIdLst>
  <p:notesMasterIdLst>
    <p:notesMasterId r:id="rId54"/>
  </p:notesMasterIdLst>
  <p:sldIdLst>
    <p:sldId id="304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x="12192000" cy="6858000"/>
  <p:notesSz cx="6858000" cy="9144000"/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994D"/>
    <a:srgbClr val="E05A03"/>
    <a:srgbClr val="0E7765"/>
    <a:srgbClr val="A15702"/>
    <a:srgbClr val="F99F3E"/>
    <a:srgbClr val="052E56"/>
    <a:srgbClr val="F89E3D"/>
    <a:srgbClr val="682E0E"/>
    <a:srgbClr val="E6CB56"/>
    <a:srgbClr val="075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238E5F-5F16-05E0-5B71-9E2BCF3FA95A}" v="97" dt="2026-07-15T18:06:21.4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gs" Target="tags/tag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uwasayo Iroko" userId="S::oluwasayo.iroko_tus.ie#ext#@alumilcom.onmicrosoft.com::75913d63-4272-41cb-82f8-9544a57029e4" providerId="AD" clId="Web-{13EEED48-C445-74B9-C096-D3C7B12F45FC}"/>
    <pc:docChg chg="modSld">
      <pc:chgData name="Oluwasayo Iroko" userId="S::oluwasayo.iroko_tus.ie#ext#@alumilcom.onmicrosoft.com::75913d63-4272-41cb-82f8-9544a57029e4" providerId="AD" clId="Web-{13EEED48-C445-74B9-C096-D3C7B12F45FC}" dt="2026-06-23T14:02:31.051" v="1"/>
      <pc:docMkLst>
        <pc:docMk/>
      </pc:docMkLst>
      <pc:sldChg chg="delSp modSp">
        <pc:chgData name="Oluwasayo Iroko" userId="S::oluwasayo.iroko_tus.ie#ext#@alumilcom.onmicrosoft.com::75913d63-4272-41cb-82f8-9544a57029e4" providerId="AD" clId="Web-{13EEED48-C445-74B9-C096-D3C7B12F45FC}" dt="2026-06-23T14:02:31.051" v="1"/>
        <pc:sldMkLst>
          <pc:docMk/>
          <pc:sldMk cId="0" sldId="256"/>
        </pc:sldMkLst>
      </pc:sldChg>
    </pc:docChg>
  </pc:docChgLst>
  <pc:docChgLst>
    <pc:chgData name="Oluwasayo Iroko" userId="S::oluwasayo.iroko_tus.ie#ext#@alumilcom.onmicrosoft.com::75913d63-4272-41cb-82f8-9544a57029e4" providerId="AD" clId="Web-{54451D29-1075-E8EF-23B1-1F30852A3D2D}"/>
    <pc:docChg chg="addSld modSld sldOrd">
      <pc:chgData name="Oluwasayo Iroko" userId="S::oluwasayo.iroko_tus.ie#ext#@alumilcom.onmicrosoft.com::75913d63-4272-41cb-82f8-9544a57029e4" providerId="AD" clId="Web-{54451D29-1075-E8EF-23B1-1F30852A3D2D}" dt="2026-06-23T14:06:28.858" v="11" actId="20577"/>
      <pc:docMkLst>
        <pc:docMk/>
      </pc:docMkLst>
      <pc:sldChg chg="modSp add ord">
        <pc:chgData name="Oluwasayo Iroko" userId="S::oluwasayo.iroko_tus.ie#ext#@alumilcom.onmicrosoft.com::75913d63-4272-41cb-82f8-9544a57029e4" providerId="AD" clId="Web-{54451D29-1075-E8EF-23B1-1F30852A3D2D}" dt="2026-06-23T14:06:28.858" v="11" actId="20577"/>
        <pc:sldMkLst>
          <pc:docMk/>
          <pc:sldMk cId="3178959350" sldId="304"/>
        </pc:sldMkLst>
        <pc:spChg chg="mod">
          <ac:chgData name="Oluwasayo Iroko" userId="S::oluwasayo.iroko_tus.ie#ext#@alumilcom.onmicrosoft.com::75913d63-4272-41cb-82f8-9544a57029e4" providerId="AD" clId="Web-{54451D29-1075-E8EF-23B1-1F30852A3D2D}" dt="2026-06-23T14:06:28.858" v="11" actId="20577"/>
          <ac:spMkLst>
            <pc:docMk/>
            <pc:sldMk cId="3178959350" sldId="304"/>
            <ac:spMk id="2" creationId="{7CDB2DBC-84F1-06D3-FBB9-F17341A79715}"/>
          </ac:spMkLst>
        </pc:spChg>
      </pc:sldChg>
    </pc:docChg>
  </pc:docChgLst>
  <pc:docChgLst>
    <pc:chgData name="Oluwasayo Iroko" userId="S::oluwasayo.iroko_tus.ie#ext#@alumilcom.onmicrosoft.com::75913d63-4272-41cb-82f8-9544a57029e4" providerId="AD" clId="Web-{46FD152D-082B-C7B9-9EA7-17445E6B3BE1}"/>
    <pc:docChg chg="modSld">
      <pc:chgData name="Oluwasayo Iroko" userId="S::oluwasayo.iroko_tus.ie#ext#@alumilcom.onmicrosoft.com::75913d63-4272-41cb-82f8-9544a57029e4" providerId="AD" clId="Web-{46FD152D-082B-C7B9-9EA7-17445E6B3BE1}" dt="2026-06-24T14:15:31.267" v="5"/>
      <pc:docMkLst>
        <pc:docMk/>
      </pc:docMkLst>
      <pc:sldChg chg="modSp">
        <pc:chgData name="Oluwasayo Iroko" userId="S::oluwasayo.iroko_tus.ie#ext#@alumilcom.onmicrosoft.com::75913d63-4272-41cb-82f8-9544a57029e4" providerId="AD" clId="Web-{46FD152D-082B-C7B9-9EA7-17445E6B3BE1}" dt="2026-06-24T14:02:16.099" v="1" actId="14100"/>
        <pc:sldMkLst>
          <pc:docMk/>
          <pc:sldMk cId="0" sldId="256"/>
        </pc:sldMkLst>
        <pc:picChg chg="mod">
          <ac:chgData name="Oluwasayo Iroko" userId="S::oluwasayo.iroko_tus.ie#ext#@alumilcom.onmicrosoft.com::75913d63-4272-41cb-82f8-9544a57029e4" providerId="AD" clId="Web-{46FD152D-082B-C7B9-9EA7-17445E6B3BE1}" dt="2026-06-24T14:02:16.099" v="1" actId="14100"/>
          <ac:picMkLst>
            <pc:docMk/>
            <pc:sldMk cId="0" sldId="256"/>
            <ac:picMk id="120" creationId="{00000000-0000-0000-0000-000000000000}"/>
          </ac:picMkLst>
        </pc:picChg>
      </pc:sldChg>
      <pc:sldChg chg="modSp">
        <pc:chgData name="Oluwasayo Iroko" userId="S::oluwasayo.iroko_tus.ie#ext#@alumilcom.onmicrosoft.com::75913d63-4272-41cb-82f8-9544a57029e4" providerId="AD" clId="Web-{46FD152D-082B-C7B9-9EA7-17445E6B3BE1}" dt="2026-06-24T14:08:52.785" v="2" actId="14100"/>
        <pc:sldMkLst>
          <pc:docMk/>
          <pc:sldMk cId="0" sldId="264"/>
        </pc:sldMkLst>
        <pc:spChg chg="mod">
          <ac:chgData name="Oluwasayo Iroko" userId="S::oluwasayo.iroko_tus.ie#ext#@alumilcom.onmicrosoft.com::75913d63-4272-41cb-82f8-9544a57029e4" providerId="AD" clId="Web-{46FD152D-082B-C7B9-9EA7-17445E6B3BE1}" dt="2026-06-24T14:08:52.785" v="2" actId="14100"/>
          <ac:spMkLst>
            <pc:docMk/>
            <pc:sldMk cId="0" sldId="264"/>
            <ac:spMk id="3459" creationId="{00000000-0000-0000-0000-000000000000}"/>
          </ac:spMkLst>
        </pc:spChg>
      </pc:sldChg>
      <pc:sldChg chg="modSp">
        <pc:chgData name="Oluwasayo Iroko" userId="S::oluwasayo.iroko_tus.ie#ext#@alumilcom.onmicrosoft.com::75913d63-4272-41cb-82f8-9544a57029e4" providerId="AD" clId="Web-{46FD152D-082B-C7B9-9EA7-17445E6B3BE1}" dt="2026-06-24T14:09:39.239" v="3" actId="1076"/>
        <pc:sldMkLst>
          <pc:docMk/>
          <pc:sldMk cId="0" sldId="265"/>
        </pc:sldMkLst>
        <pc:spChg chg="mod">
          <ac:chgData name="Oluwasayo Iroko" userId="S::oluwasayo.iroko_tus.ie#ext#@alumilcom.onmicrosoft.com::75913d63-4272-41cb-82f8-9544a57029e4" providerId="AD" clId="Web-{46FD152D-082B-C7B9-9EA7-17445E6B3BE1}" dt="2026-06-24T14:09:39.239" v="3" actId="1076"/>
          <ac:spMkLst>
            <pc:docMk/>
            <pc:sldMk cId="0" sldId="265"/>
            <ac:spMk id="1714" creationId="{00000000-0000-0000-0000-000000000000}"/>
          </ac:spMkLst>
        </pc:spChg>
      </pc:sldChg>
      <pc:sldChg chg="delSp modSp">
        <pc:chgData name="Oluwasayo Iroko" userId="S::oluwasayo.iroko_tus.ie#ext#@alumilcom.onmicrosoft.com::75913d63-4272-41cb-82f8-9544a57029e4" providerId="AD" clId="Web-{46FD152D-082B-C7B9-9EA7-17445E6B3BE1}" dt="2026-06-24T14:15:31.267" v="5"/>
        <pc:sldMkLst>
          <pc:docMk/>
          <pc:sldMk cId="0" sldId="280"/>
        </pc:sldMkLst>
      </pc:sldChg>
      <pc:sldChg chg="delSp">
        <pc:chgData name="Oluwasayo Iroko" userId="S::oluwasayo.iroko_tus.ie#ext#@alumilcom.onmicrosoft.com::75913d63-4272-41cb-82f8-9544a57029e4" providerId="AD" clId="Web-{46FD152D-082B-C7B9-9EA7-17445E6B3BE1}" dt="2026-06-24T14:01:51.567" v="0"/>
        <pc:sldMkLst>
          <pc:docMk/>
          <pc:sldMk cId="3178959350" sldId="304"/>
        </pc:sldMkLst>
      </pc:sldChg>
    </pc:docChg>
  </pc:docChgLst>
  <pc:docChgLst>
    <pc:chgData name="Oluwasayo Iroko" userId="S::oluwasayo.iroko_tus.ie#ext#@alumilcom.onmicrosoft.com::75913d63-4272-41cb-82f8-9544a57029e4" providerId="AD" clId="Web-{DA4BF914-FF41-66B9-9244-27286E6F1DDE}"/>
    <pc:docChg chg="modSld">
      <pc:chgData name="Oluwasayo Iroko" userId="S::oluwasayo.iroko_tus.ie#ext#@alumilcom.onmicrosoft.com::75913d63-4272-41cb-82f8-9544a57029e4" providerId="AD" clId="Web-{DA4BF914-FF41-66B9-9244-27286E6F1DDE}" dt="2026-07-13T12:57:22.832" v="72" actId="1076"/>
      <pc:docMkLst>
        <pc:docMk/>
      </pc:docMkLst>
      <pc:sldChg chg="delSp modSp">
        <pc:chgData name="Oluwasayo Iroko" userId="S::oluwasayo.iroko_tus.ie#ext#@alumilcom.onmicrosoft.com::75913d63-4272-41cb-82f8-9544a57029e4" providerId="AD" clId="Web-{DA4BF914-FF41-66B9-9244-27286E6F1DDE}" dt="2026-07-13T10:38:50.346" v="1"/>
        <pc:sldMkLst>
          <pc:docMk/>
          <pc:sldMk cId="0" sldId="257"/>
        </pc:sldMkLst>
      </pc:sldChg>
      <pc:sldChg chg="delSp modSp">
        <pc:chgData name="Oluwasayo Iroko" userId="S::oluwasayo.iroko_tus.ie#ext#@alumilcom.onmicrosoft.com::75913d63-4272-41cb-82f8-9544a57029e4" providerId="AD" clId="Web-{DA4BF914-FF41-66B9-9244-27286E6F1DDE}" dt="2026-07-13T10:50:38.951" v="31"/>
        <pc:sldMkLst>
          <pc:docMk/>
          <pc:sldMk cId="0" sldId="268"/>
        </pc:sldMkLst>
        <pc:spChg chg="mod">
          <ac:chgData name="Oluwasayo Iroko" userId="S::oluwasayo.iroko_tus.ie#ext#@alumilcom.onmicrosoft.com::75913d63-4272-41cb-82f8-9544a57029e4" providerId="AD" clId="Web-{DA4BF914-FF41-66B9-9244-27286E6F1DDE}" dt="2026-07-13T10:50:30.170" v="29"/>
          <ac:spMkLst>
            <pc:docMk/>
            <pc:sldMk cId="0" sldId="268"/>
            <ac:spMk id="6029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DA4BF914-FF41-66B9-9244-27286E6F1DDE}" dt="2026-07-13T10:50:04.137" v="26" actId="1076"/>
          <ac:spMkLst>
            <pc:docMk/>
            <pc:sldMk cId="0" sldId="268"/>
            <ac:spMk id="6249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DA4BF914-FF41-66B9-9244-27286E6F1DDE}" dt="2026-07-13T10:49:25.198" v="16" actId="20577"/>
          <ac:spMkLst>
            <pc:docMk/>
            <pc:sldMk cId="0" sldId="268"/>
            <ac:spMk id="9868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DA4BF914-FF41-66B9-9244-27286E6F1DDE}" dt="2026-07-13T10:49:55.512" v="25" actId="14100"/>
          <ac:spMkLst>
            <pc:docMk/>
            <pc:sldMk cId="0" sldId="268"/>
            <ac:spMk id="10516" creationId="{00000000-0000-0000-0000-000000000000}"/>
          </ac:spMkLst>
        </pc:spChg>
      </pc:sldChg>
      <pc:sldChg chg="delSp modSp">
        <pc:chgData name="Oluwasayo Iroko" userId="S::oluwasayo.iroko_tus.ie#ext#@alumilcom.onmicrosoft.com::75913d63-4272-41cb-82f8-9544a57029e4" providerId="AD" clId="Web-{DA4BF914-FF41-66B9-9244-27286E6F1DDE}" dt="2026-07-13T12:57:22.832" v="72" actId="1076"/>
        <pc:sldMkLst>
          <pc:docMk/>
          <pc:sldMk cId="0" sldId="286"/>
        </pc:sldMkLst>
        <pc:spChg chg="mod">
          <ac:chgData name="Oluwasayo Iroko" userId="S::oluwasayo.iroko_tus.ie#ext#@alumilcom.onmicrosoft.com::75913d63-4272-41cb-82f8-9544a57029e4" providerId="AD" clId="Web-{DA4BF914-FF41-66B9-9244-27286E6F1DDE}" dt="2026-07-13T12:57:22.832" v="72" actId="1076"/>
          <ac:spMkLst>
            <pc:docMk/>
            <pc:sldMk cId="0" sldId="286"/>
            <ac:spMk id="6249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DA4BF914-FF41-66B9-9244-27286E6F1DDE}" dt="2026-07-13T11:07:59.334" v="70" actId="20577"/>
          <ac:spMkLst>
            <pc:docMk/>
            <pc:sldMk cId="0" sldId="286"/>
            <ac:spMk id="6385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DA4BF914-FF41-66B9-9244-27286E6F1DDE}" dt="2026-07-13T11:07:27.849" v="64" actId="1076"/>
          <ac:spMkLst>
            <pc:docMk/>
            <pc:sldMk cId="0" sldId="286"/>
            <ac:spMk id="7076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DA4BF914-FF41-66B9-9244-27286E6F1DDE}" dt="2026-07-13T11:07:06.582" v="58" actId="20577"/>
          <ac:spMkLst>
            <pc:docMk/>
            <pc:sldMk cId="0" sldId="286"/>
            <ac:spMk id="9868" creationId="{00000000-0000-0000-0000-000000000000}"/>
          </ac:spMkLst>
        </pc:spChg>
      </pc:sldChg>
    </pc:docChg>
  </pc:docChgLst>
  <pc:docChgLst>
    <pc:chgData name="Oluwasayo Iroko" userId="S::oluwasayo.iroko_tus.ie#ext#@alumilcom.onmicrosoft.com::75913d63-4272-41cb-82f8-9544a57029e4" providerId="AD" clId="Web-{49238E5F-5F16-05E0-5B71-9E2BCF3FA95A}"/>
    <pc:docChg chg="modSld">
      <pc:chgData name="Oluwasayo Iroko" userId="S::oluwasayo.iroko_tus.ie#ext#@alumilcom.onmicrosoft.com::75913d63-4272-41cb-82f8-9544a57029e4" providerId="AD" clId="Web-{49238E5F-5F16-05E0-5B71-9E2BCF3FA95A}" dt="2026-07-15T18:06:21.456" v="103" actId="1076"/>
      <pc:docMkLst>
        <pc:docMk/>
      </pc:docMkLst>
      <pc:sldChg chg="modSp">
        <pc:chgData name="Oluwasayo Iroko" userId="S::oluwasayo.iroko_tus.ie#ext#@alumilcom.onmicrosoft.com::75913d63-4272-41cb-82f8-9544a57029e4" providerId="AD" clId="Web-{49238E5F-5F16-05E0-5B71-9E2BCF3FA95A}" dt="2026-07-15T10:29:54.460" v="10" actId="20577"/>
        <pc:sldMkLst>
          <pc:docMk/>
          <pc:sldMk cId="0" sldId="266"/>
        </pc:sldMkLst>
        <pc:spChg chg="mod">
          <ac:chgData name="Oluwasayo Iroko" userId="S::oluwasayo.iroko_tus.ie#ext#@alumilcom.onmicrosoft.com::75913d63-4272-41cb-82f8-9544a57029e4" providerId="AD" clId="Web-{49238E5F-5F16-05E0-5B71-9E2BCF3FA95A}" dt="2026-07-15T10:29:54.460" v="10" actId="20577"/>
          <ac:spMkLst>
            <pc:docMk/>
            <pc:sldMk cId="0" sldId="266"/>
            <ac:spMk id="2969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0:29:36.054" v="7" actId="20577"/>
          <ac:spMkLst>
            <pc:docMk/>
            <pc:sldMk cId="0" sldId="266"/>
            <ac:spMk id="6249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0:29:05.693" v="3"/>
          <ac:spMkLst>
            <pc:docMk/>
            <pc:sldMk cId="0" sldId="266"/>
            <ac:spMk id="8042" creationId="{00000000-0000-0000-0000-000000000000}"/>
          </ac:spMkLst>
        </pc:spChg>
      </pc:sldChg>
      <pc:sldChg chg="delSp modSp">
        <pc:chgData name="Oluwasayo Iroko" userId="S::oluwasayo.iroko_tus.ie#ext#@alumilcom.onmicrosoft.com::75913d63-4272-41cb-82f8-9544a57029e4" providerId="AD" clId="Web-{49238E5F-5F16-05E0-5B71-9E2BCF3FA95A}" dt="2026-07-15T10:41:57.551" v="47" actId="20577"/>
        <pc:sldMkLst>
          <pc:docMk/>
          <pc:sldMk cId="0" sldId="269"/>
        </pc:sldMkLst>
        <pc:spChg chg="mod">
          <ac:chgData name="Oluwasayo Iroko" userId="S::oluwasayo.iroko_tus.ie#ext#@alumilcom.onmicrosoft.com::75913d63-4272-41cb-82f8-9544a57029e4" providerId="AD" clId="Web-{49238E5F-5F16-05E0-5B71-9E2BCF3FA95A}" dt="2026-07-15T10:41:57.551" v="47" actId="20577"/>
          <ac:spMkLst>
            <pc:docMk/>
            <pc:sldMk cId="0" sldId="269"/>
            <ac:spMk id="6811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0:34:03.376" v="36" actId="20577"/>
          <ac:spMkLst>
            <pc:docMk/>
            <pc:sldMk cId="0" sldId="269"/>
            <ac:spMk id="6881" creationId="{00000000-0000-0000-0000-000000000000}"/>
          </ac:spMkLst>
        </pc:spChg>
        <pc:spChg chg="del mod">
          <ac:chgData name="Oluwasayo Iroko" userId="S::oluwasayo.iroko_tus.ie#ext#@alumilcom.onmicrosoft.com::75913d63-4272-41cb-82f8-9544a57029e4" providerId="AD" clId="Web-{49238E5F-5F16-05E0-5B71-9E2BCF3FA95A}" dt="2026-07-15T10:33:10.968" v="25"/>
          <ac:spMkLst>
            <pc:docMk/>
            <pc:sldMk cId="0" sldId="269"/>
            <ac:spMk id="9180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0:40:35.595" v="39" actId="14100"/>
          <ac:spMkLst>
            <pc:docMk/>
            <pc:sldMk cId="0" sldId="269"/>
            <ac:spMk id="14088" creationId="{00000000-0000-0000-0000-000000000000}"/>
          </ac:spMkLst>
        </pc:spChg>
      </pc:sldChg>
      <pc:sldChg chg="delSp modSp">
        <pc:chgData name="Oluwasayo Iroko" userId="S::oluwasayo.iroko_tus.ie#ext#@alumilcom.onmicrosoft.com::75913d63-4272-41cb-82f8-9544a57029e4" providerId="AD" clId="Web-{49238E5F-5F16-05E0-5B71-9E2BCF3FA95A}" dt="2026-07-15T11:43:35.644" v="85" actId="20577"/>
        <pc:sldMkLst>
          <pc:docMk/>
          <pc:sldMk cId="0" sldId="277"/>
        </pc:sldMkLst>
        <pc:spChg chg="mod">
          <ac:chgData name="Oluwasayo Iroko" userId="S::oluwasayo.iroko_tus.ie#ext#@alumilcom.onmicrosoft.com::75913d63-4272-41cb-82f8-9544a57029e4" providerId="AD" clId="Web-{49238E5F-5F16-05E0-5B71-9E2BCF3FA95A}" dt="2026-07-15T11:43:35.644" v="85" actId="20577"/>
          <ac:spMkLst>
            <pc:docMk/>
            <pc:sldMk cId="0" sldId="277"/>
            <ac:spMk id="2969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1:41:48.641" v="59" actId="20577"/>
          <ac:spMkLst>
            <pc:docMk/>
            <pc:sldMk cId="0" sldId="277"/>
            <ac:spMk id="2995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1:42:41.424" v="69" actId="20577"/>
          <ac:spMkLst>
            <pc:docMk/>
            <pc:sldMk cId="0" sldId="277"/>
            <ac:spMk id="5717" creationId="{00000000-0000-0000-0000-000000000000}"/>
          </ac:spMkLst>
        </pc:spChg>
        <pc:spChg chg="del mod">
          <ac:chgData name="Oluwasayo Iroko" userId="S::oluwasayo.iroko_tus.ie#ext#@alumilcom.onmicrosoft.com::75913d63-4272-41cb-82f8-9544a57029e4" providerId="AD" clId="Web-{49238E5F-5F16-05E0-5B71-9E2BCF3FA95A}" dt="2026-07-15T11:40:08.325" v="49"/>
          <ac:spMkLst>
            <pc:docMk/>
            <pc:sldMk cId="0" sldId="277"/>
            <ac:spMk id="7374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1:43:04.893" v="82" actId="20577"/>
          <ac:spMkLst>
            <pc:docMk/>
            <pc:sldMk cId="0" sldId="277"/>
            <ac:spMk id="9868" creationId="{00000000-0000-0000-0000-000000000000}"/>
          </ac:spMkLst>
        </pc:spChg>
      </pc:sldChg>
      <pc:sldChg chg="modSp">
        <pc:chgData name="Oluwasayo Iroko" userId="S::oluwasayo.iroko_tus.ie#ext#@alumilcom.onmicrosoft.com::75913d63-4272-41cb-82f8-9544a57029e4" providerId="AD" clId="Web-{49238E5F-5F16-05E0-5B71-9E2BCF3FA95A}" dt="2026-07-15T18:02:05.150" v="86" actId="1076"/>
        <pc:sldMkLst>
          <pc:docMk/>
          <pc:sldMk cId="0" sldId="300"/>
        </pc:sldMkLst>
        <pc:spChg chg="mod">
          <ac:chgData name="Oluwasayo Iroko" userId="S::oluwasayo.iroko_tus.ie#ext#@alumilcom.onmicrosoft.com::75913d63-4272-41cb-82f8-9544a57029e4" providerId="AD" clId="Web-{49238E5F-5F16-05E0-5B71-9E2BCF3FA95A}" dt="2026-07-15T18:02:05.150" v="86" actId="1076"/>
          <ac:spMkLst>
            <pc:docMk/>
            <pc:sldMk cId="0" sldId="300"/>
            <ac:spMk id="10042" creationId="{00000000-0000-0000-0000-000000000000}"/>
          </ac:spMkLst>
        </pc:spChg>
      </pc:sldChg>
      <pc:sldChg chg="modSp">
        <pc:chgData name="Oluwasayo Iroko" userId="S::oluwasayo.iroko_tus.ie#ext#@alumilcom.onmicrosoft.com::75913d63-4272-41cb-82f8-9544a57029e4" providerId="AD" clId="Web-{49238E5F-5F16-05E0-5B71-9E2BCF3FA95A}" dt="2026-07-15T18:03:08.152" v="95" actId="20577"/>
        <pc:sldMkLst>
          <pc:docMk/>
          <pc:sldMk cId="0" sldId="301"/>
        </pc:sldMkLst>
        <pc:spChg chg="mod">
          <ac:chgData name="Oluwasayo Iroko" userId="S::oluwasayo.iroko_tus.ie#ext#@alumilcom.onmicrosoft.com::75913d63-4272-41cb-82f8-9544a57029e4" providerId="AD" clId="Web-{49238E5F-5F16-05E0-5B71-9E2BCF3FA95A}" dt="2026-07-15T18:03:08.152" v="95" actId="20577"/>
          <ac:spMkLst>
            <pc:docMk/>
            <pc:sldMk cId="0" sldId="301"/>
            <ac:spMk id="954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8:02:19.307" v="87" actId="20577"/>
          <ac:spMkLst>
            <pc:docMk/>
            <pc:sldMk cId="0" sldId="301"/>
            <ac:spMk id="1276" creationId="{00000000-0000-0000-0000-000000000000}"/>
          </ac:spMkLst>
        </pc:spChg>
      </pc:sldChg>
      <pc:sldChg chg="delSp modSp">
        <pc:chgData name="Oluwasayo Iroko" userId="S::oluwasayo.iroko_tus.ie#ext#@alumilcom.onmicrosoft.com::75913d63-4272-41cb-82f8-9544a57029e4" providerId="AD" clId="Web-{49238E5F-5F16-05E0-5B71-9E2BCF3FA95A}" dt="2026-07-15T18:06:21.456" v="103" actId="1076"/>
        <pc:sldMkLst>
          <pc:docMk/>
          <pc:sldMk cId="0" sldId="303"/>
        </pc:sldMkLst>
        <pc:spChg chg="del mod">
          <ac:chgData name="Oluwasayo Iroko" userId="S::oluwasayo.iroko_tus.ie#ext#@alumilcom.onmicrosoft.com::75913d63-4272-41cb-82f8-9544a57029e4" providerId="AD" clId="Web-{49238E5F-5F16-05E0-5B71-9E2BCF3FA95A}" dt="2026-07-15T18:06:08.878" v="99"/>
          <ac:spMkLst>
            <pc:docMk/>
            <pc:sldMk cId="0" sldId="303"/>
            <ac:spMk id="2634" creationId="{00000000-0000-0000-0000-000000000000}"/>
          </ac:spMkLst>
        </pc:spChg>
        <pc:spChg chg="del mod">
          <ac:chgData name="Oluwasayo Iroko" userId="S::oluwasayo.iroko_tus.ie#ext#@alumilcom.onmicrosoft.com::75913d63-4272-41cb-82f8-9544a57029e4" providerId="AD" clId="Web-{49238E5F-5F16-05E0-5B71-9E2BCF3FA95A}" dt="2026-07-15T18:06:05.252" v="97"/>
          <ac:spMkLst>
            <pc:docMk/>
            <pc:sldMk cId="0" sldId="303"/>
            <ac:spMk id="3718" creationId="{00000000-0000-0000-0000-000000000000}"/>
          </ac:spMkLst>
        </pc:spChg>
        <pc:spChg chg="del mod">
          <ac:chgData name="Oluwasayo Iroko" userId="S::oluwasayo.iroko_tus.ie#ext#@alumilcom.onmicrosoft.com::75913d63-4272-41cb-82f8-9544a57029e4" providerId="AD" clId="Web-{49238E5F-5F16-05E0-5B71-9E2BCF3FA95A}" dt="2026-07-15T18:06:11.800" v="101"/>
          <ac:spMkLst>
            <pc:docMk/>
            <pc:sldMk cId="0" sldId="303"/>
            <ac:spMk id="4332" creationId="{00000000-0000-0000-0000-000000000000}"/>
          </ac:spMkLst>
        </pc:spChg>
        <pc:spChg chg="mod">
          <ac:chgData name="Oluwasayo Iroko" userId="S::oluwasayo.iroko_tus.ie#ext#@alumilcom.onmicrosoft.com::75913d63-4272-41cb-82f8-9544a57029e4" providerId="AD" clId="Web-{49238E5F-5F16-05E0-5B71-9E2BCF3FA95A}" dt="2026-07-15T18:06:21.456" v="103" actId="1076"/>
          <ac:spMkLst>
            <pc:docMk/>
            <pc:sldMk cId="0" sldId="303"/>
            <ac:spMk id="9784" creationId="{00000000-0000-0000-0000-000000000000}"/>
          </ac:spMkLst>
        </pc:spChg>
        <pc:picChg chg="del">
          <ac:chgData name="Oluwasayo Iroko" userId="S::oluwasayo.iroko_tus.ie#ext#@alumilcom.onmicrosoft.com::75913d63-4272-41cb-82f8-9544a57029e4" providerId="AD" clId="Web-{49238E5F-5F16-05E0-5B71-9E2BCF3FA95A}" dt="2026-07-15T18:06:14.378" v="102"/>
          <ac:picMkLst>
            <pc:docMk/>
            <pc:sldMk cId="0" sldId="303"/>
            <ac:picMk id="120" creationId="{00000000-0000-0000-0000-000000000000}"/>
          </ac:picMkLst>
        </pc:picChg>
      </pc:sldChg>
    </pc:docChg>
  </pc:docChgLst>
  <pc:docChgLst>
    <pc:chgData clId="Web-{46FD152D-082B-C7B9-9EA7-17445E6B3BE1}"/>
    <pc:docChg chg="modSld">
      <pc:chgData name="" userId="" providerId="" clId="Web-{46FD152D-082B-C7B9-9EA7-17445E6B3BE1}" dt="2026-06-24T14:01:47.723" v="0" actId="14100"/>
      <pc:docMkLst>
        <pc:docMk/>
      </pc:docMkLst>
      <pc:sldChg chg="modSp">
        <pc:chgData name="" userId="" providerId="" clId="Web-{46FD152D-082B-C7B9-9EA7-17445E6B3BE1}" dt="2026-06-24T14:01:47.723" v="0" actId="14100"/>
        <pc:sldMkLst>
          <pc:docMk/>
          <pc:sldMk cId="3178959350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4D3AC-5C6B-4A29-A77C-03FB3768D34D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FFB565-AFDC-41BA-9763-4E4443B101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674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FB565-AFDC-41BA-9763-4E4443B1016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844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FB565-AFDC-41BA-9763-4E4443B1016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844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FB565-AFDC-41BA-9763-4E4443B1016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630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FB565-AFDC-41BA-9763-4E4443B1016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65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FFB565-AFDC-41BA-9763-4E4443B1016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735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2189-5124-68C0-0773-0FDEC9A8D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39A92-2D24-9787-4214-F4BF8233A9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DE156-EBC7-53AD-C6BC-59AF8C65B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54B2310-B828-E077-D70D-A838A6EF9502}"/>
              </a:ext>
            </a:extLst>
          </p:cNvPr>
          <p:cNvSpPr txBox="1">
            <a:spLocks/>
          </p:cNvSpPr>
          <p:nvPr/>
        </p:nvSpPr>
        <p:spPr>
          <a:xfrm>
            <a:off x="8342722" y="6351225"/>
            <a:ext cx="2325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DA620E-23EA-9160-F90B-7BDBFE65F805}"/>
              </a:ext>
            </a:extLst>
          </p:cNvPr>
          <p:cNvSpPr txBox="1"/>
          <p:nvPr/>
        </p:nvSpPr>
        <p:spPr>
          <a:xfrm>
            <a:off x="8785753" y="6348784"/>
            <a:ext cx="1882247" cy="360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GB" sz="11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114FB46-1304-6CE1-1818-3E3F4D3806E9}"/>
              </a:ext>
            </a:extLst>
          </p:cNvPr>
          <p:cNvSpPr txBox="1">
            <a:spLocks/>
          </p:cNvSpPr>
          <p:nvPr/>
        </p:nvSpPr>
        <p:spPr>
          <a:xfrm>
            <a:off x="8342722" y="6351225"/>
            <a:ext cx="2325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DB307F-2D4F-5D0F-CD06-91757A1033D1}"/>
              </a:ext>
            </a:extLst>
          </p:cNvPr>
          <p:cNvSpPr txBox="1"/>
          <p:nvPr/>
        </p:nvSpPr>
        <p:spPr>
          <a:xfrm>
            <a:off x="8785753" y="6348784"/>
            <a:ext cx="1882247" cy="360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GB" sz="11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1EE2015-AF8F-4BE6-2451-D78AF1A013D2}"/>
              </a:ext>
            </a:extLst>
          </p:cNvPr>
          <p:cNvSpPr txBox="1">
            <a:spLocks/>
          </p:cNvSpPr>
          <p:nvPr userDrawn="1"/>
        </p:nvSpPr>
        <p:spPr>
          <a:xfrm>
            <a:off x="8342722" y="6351225"/>
            <a:ext cx="2325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92398D-B1D8-A613-BCEF-8E9EA370AB4F}"/>
              </a:ext>
            </a:extLst>
          </p:cNvPr>
          <p:cNvSpPr txBox="1"/>
          <p:nvPr userDrawn="1"/>
        </p:nvSpPr>
        <p:spPr>
          <a:xfrm>
            <a:off x="8785753" y="6348784"/>
            <a:ext cx="1882247" cy="360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GB" sz="11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08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1F39A92-2D24-9787-4214-F4BF8233A9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4472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54B2310-B828-E077-D70D-A838A6EF9502}"/>
              </a:ext>
            </a:extLst>
          </p:cNvPr>
          <p:cNvSpPr txBox="1">
            <a:spLocks/>
          </p:cNvSpPr>
          <p:nvPr/>
        </p:nvSpPr>
        <p:spPr>
          <a:xfrm>
            <a:off x="8342722" y="6351225"/>
            <a:ext cx="2325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DA620E-23EA-9160-F90B-7BDBFE65F805}"/>
              </a:ext>
            </a:extLst>
          </p:cNvPr>
          <p:cNvSpPr txBox="1"/>
          <p:nvPr/>
        </p:nvSpPr>
        <p:spPr>
          <a:xfrm>
            <a:off x="8785753" y="6348784"/>
            <a:ext cx="1882247" cy="360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GB" sz="11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C1CBA73-F13F-71FE-D5DE-5A8439BA18BC}"/>
              </a:ext>
            </a:extLst>
          </p:cNvPr>
          <p:cNvSpPr txBox="1">
            <a:spLocks/>
          </p:cNvSpPr>
          <p:nvPr/>
        </p:nvSpPr>
        <p:spPr>
          <a:xfrm>
            <a:off x="8342722" y="6351225"/>
            <a:ext cx="2325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A269D1-1AB3-AD71-B127-AED89411BAFD}"/>
              </a:ext>
            </a:extLst>
          </p:cNvPr>
          <p:cNvSpPr txBox="1"/>
          <p:nvPr/>
        </p:nvSpPr>
        <p:spPr>
          <a:xfrm>
            <a:off x="8785753" y="6348784"/>
            <a:ext cx="1882247" cy="360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GB" sz="11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695482D-78B4-8095-22AE-1D5BE6A5477F}"/>
              </a:ext>
            </a:extLst>
          </p:cNvPr>
          <p:cNvSpPr txBox="1">
            <a:spLocks/>
          </p:cNvSpPr>
          <p:nvPr userDrawn="1"/>
        </p:nvSpPr>
        <p:spPr>
          <a:xfrm>
            <a:off x="8342722" y="6351225"/>
            <a:ext cx="2325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101220-A006-4B6E-6A59-4096A1037688}"/>
              </a:ext>
            </a:extLst>
          </p:cNvPr>
          <p:cNvSpPr txBox="1"/>
          <p:nvPr userDrawn="1"/>
        </p:nvSpPr>
        <p:spPr>
          <a:xfrm>
            <a:off x="8785753" y="6348784"/>
            <a:ext cx="1882247" cy="360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GB" sz="11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6436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035A-F37B-BC93-5C3A-25050671BAE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3C96D-2569-F6CB-3E9D-28B38302FB9A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47994D"/>
                </a:solidFill>
              </a:defRPr>
            </a:lvl2pPr>
            <a:lvl3pPr marL="1428750" indent="-285750">
              <a:defRPr lang="en-US" sz="1800" kern="1200" noProof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428750" indent="-285750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rgbClr val="E05A03"/>
                </a:solidFill>
              </a:defRPr>
            </a:lvl5pPr>
            <a:lvl7pPr>
              <a:defRPr>
                <a:solidFill>
                  <a:srgbClr val="E05A03"/>
                </a:solidFill>
              </a:defRPr>
            </a:lvl7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65972-F7E0-1CCB-F7E8-EDC09513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88D43-1DEC-2E0C-9BB3-DCDF9606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72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035A-F37B-BC93-5C3A-25050671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65972-F7E0-1CCB-F7E8-EDC09513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88D43-1DEC-2E0C-9BB3-DCDF9606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D1E92B1-D5B6-AC05-AFAC-63CB3E329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654"/>
            <a:ext cx="10515600" cy="4638309"/>
          </a:xfrm>
        </p:spPr>
        <p:txBody>
          <a:bodyPr>
            <a:normAutofit/>
          </a:bodyPr>
          <a:lstStyle/>
          <a:p>
            <a:pPr marL="84600" lvl="0" indent="0">
              <a:buNone/>
            </a:pPr>
            <a:r>
              <a:rPr lang="en-US" sz="1800">
                <a:solidFill>
                  <a:schemeClr val="bg2"/>
                </a:solidFill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969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035A-F37B-BC93-5C3A-25050671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3C96D-2569-F6CB-3E9D-28B38302F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chemeClr val="accent2"/>
                </a:solidFill>
              </a:defRPr>
            </a:lvl2pPr>
            <a:lvl3pPr marL="1428750" indent="-285750">
              <a:defRPr lang="en-US" sz="1800" kern="1200" dirty="0">
                <a:solidFill>
                  <a:srgbClr val="E05A03"/>
                </a:solidFill>
                <a:latin typeface="+mn-lt"/>
                <a:ea typeface="+mn-ea"/>
                <a:cs typeface="+mn-cs"/>
              </a:defRPr>
            </a:lvl3pPr>
            <a:lvl4pPr marL="1428750" indent="-285750">
              <a:defRPr/>
            </a:lvl4pPr>
            <a:lvl5pPr>
              <a:defRPr>
                <a:solidFill>
                  <a:srgbClr val="E05A0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65972-F7E0-1CCB-F7E8-EDC09513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88D43-1DEC-2E0C-9BB3-DCDF9606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9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61CA3-8C71-63FB-B12E-F6F98D7ED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A74F0-1C5B-73ED-DB21-E9CAE37CB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indent="-144000">
              <a:lnSpc>
                <a:spcPct val="100000"/>
              </a:lnSpc>
              <a:spcAft>
                <a:spcPts val="400"/>
              </a:spcAft>
              <a:defRPr/>
            </a:lvl1pPr>
            <a:lvl2pPr indent="-144000">
              <a:lnSpc>
                <a:spcPct val="100000"/>
              </a:lnSpc>
              <a:spcAft>
                <a:spcPts val="400"/>
              </a:spcAft>
              <a:defRPr>
                <a:solidFill>
                  <a:schemeClr val="accent2"/>
                </a:solidFill>
              </a:defRPr>
            </a:lvl2pPr>
            <a:lvl3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3pPr>
            <a:lvl4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4pPr>
            <a:lvl5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D2FA-C0EB-5628-717F-4A6C3259D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GB" noProof="0" dirty="0"/>
            </a:lvl1pPr>
            <a:lvl2pPr>
              <a:defRPr lang="en-GB" noProof="0" dirty="0">
                <a:solidFill>
                  <a:schemeClr val="accent2"/>
                </a:solidFill>
              </a:defRPr>
            </a:lvl2pPr>
            <a:lvl3pPr>
              <a:defRPr lang="en-GB" noProof="0" dirty="0">
                <a:solidFill>
                  <a:srgbClr val="E05A03"/>
                </a:solidFill>
              </a:defRPr>
            </a:lvl3pPr>
            <a:lvl4pPr>
              <a:defRPr lang="en-GB" noProof="0" dirty="0">
                <a:solidFill>
                  <a:srgbClr val="E05A03"/>
                </a:solidFill>
              </a:defRPr>
            </a:lvl4pPr>
            <a:lvl5pPr>
              <a:defRPr lang="en-GB" noProof="0" dirty="0">
                <a:solidFill>
                  <a:srgbClr val="E05A03"/>
                </a:solidFill>
              </a:defRPr>
            </a:lvl5pPr>
          </a:lstStyle>
          <a:p>
            <a:pPr lvl="0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Click to edit Master text styles</a:t>
            </a:r>
          </a:p>
          <a:p>
            <a:pPr lvl="1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Second level</a:t>
            </a:r>
          </a:p>
          <a:p>
            <a:pPr lvl="2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Third level</a:t>
            </a:r>
          </a:p>
          <a:p>
            <a:pPr lvl="3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Fourth level</a:t>
            </a:r>
          </a:p>
          <a:p>
            <a:pPr lvl="4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8DE82-C4D6-272A-5872-E9891130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E8539-1787-452B-B8CA-AF72EEF37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694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A74F0-1C5B-73ED-DB21-E9CAE37CB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2485118"/>
          </a:xfrm>
        </p:spPr>
        <p:txBody>
          <a:bodyPr/>
          <a:lstStyle>
            <a:lvl1pPr indent="-144000">
              <a:lnSpc>
                <a:spcPct val="100000"/>
              </a:lnSpc>
              <a:spcAft>
                <a:spcPts val="400"/>
              </a:spcAft>
              <a:defRPr/>
            </a:lvl1pPr>
            <a:lvl2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47994D"/>
                </a:solidFill>
              </a:defRPr>
            </a:lvl2pPr>
            <a:lvl3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3pPr>
            <a:lvl4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4pPr>
            <a:lvl5pPr marL="2343150" indent="-142875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D2FA-C0EB-5628-717F-4A6C3259D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4445681"/>
            <a:ext cx="10515600" cy="15455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GB" noProof="0" dirty="0"/>
            </a:lvl1pPr>
            <a:lvl2pPr>
              <a:defRPr lang="en-GB" noProof="0" dirty="0">
                <a:solidFill>
                  <a:srgbClr val="47994D"/>
                </a:solidFill>
              </a:defRPr>
            </a:lvl2pPr>
            <a:lvl3pPr>
              <a:defRPr lang="en-GB" noProof="0" dirty="0">
                <a:solidFill>
                  <a:srgbClr val="E05A03"/>
                </a:solidFill>
              </a:defRPr>
            </a:lvl3pPr>
            <a:lvl4pPr>
              <a:defRPr lang="en-GB" noProof="0" dirty="0">
                <a:solidFill>
                  <a:srgbClr val="E05A03"/>
                </a:solidFill>
              </a:defRPr>
            </a:lvl4pPr>
            <a:lvl5pPr>
              <a:defRPr lang="en-GB" noProof="0" dirty="0"/>
            </a:lvl5pPr>
          </a:lstStyle>
          <a:p>
            <a:pPr lvl="0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Click to edit Master text styles</a:t>
            </a:r>
          </a:p>
          <a:p>
            <a:pPr lvl="1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Second level</a:t>
            </a:r>
          </a:p>
          <a:p>
            <a:pPr lvl="2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Third level</a:t>
            </a:r>
          </a:p>
          <a:p>
            <a:pPr lvl="3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8DE82-C4D6-272A-5872-E9891130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E8539-1787-452B-B8CA-AF72EEF37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797C75-48EA-6DAD-1A7E-9F4ED8304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93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47D1C-F65D-B3C5-D4C9-C2809ED51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CCD55-2794-C51C-7B78-AADB52BE6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9BD65F-1428-66B3-58FB-A4BFCEAB4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2pPr>
              <a:defRPr>
                <a:solidFill>
                  <a:srgbClr val="47994D"/>
                </a:solidFill>
              </a:defRPr>
            </a:lvl2pPr>
            <a:lvl3pPr>
              <a:defRPr>
                <a:solidFill>
                  <a:srgbClr val="E05A03"/>
                </a:solidFill>
              </a:defRPr>
            </a:lvl3pPr>
            <a:lvl4pPr>
              <a:defRPr>
                <a:solidFill>
                  <a:srgbClr val="E05A03"/>
                </a:solidFill>
              </a:defRPr>
            </a:lvl4pPr>
            <a:lvl5pPr>
              <a:defRPr>
                <a:solidFill>
                  <a:srgbClr val="E05A03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99DD1A-A618-52A4-9229-1825C6CDF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B3AF9E-23C7-2D5E-6B5C-D1C1DD255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2pPr>
              <a:defRPr>
                <a:solidFill>
                  <a:srgbClr val="47994D"/>
                </a:solidFill>
              </a:defRPr>
            </a:lvl2pPr>
            <a:lvl3pPr>
              <a:defRPr>
                <a:solidFill>
                  <a:srgbClr val="E05A03"/>
                </a:solidFill>
              </a:defRPr>
            </a:lvl3pPr>
            <a:lvl4pPr>
              <a:defRPr>
                <a:solidFill>
                  <a:srgbClr val="E05A03"/>
                </a:solidFill>
              </a:defRPr>
            </a:lvl4pPr>
            <a:lvl5pPr>
              <a:defRPr>
                <a:solidFill>
                  <a:srgbClr val="E05A03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F09DCB-8587-EFCB-C14B-B7E85C5A8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B5D293-9F88-614B-A34F-90991A2FA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43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736F50-6FEA-344E-0CA0-29AD754C9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B5541-5335-C835-4EE4-27A36FD44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837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0047968-6D65-AA8D-D089-B5A667F241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6745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C0459401-9751-A2FE-30D7-A8ADBF6B2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44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5538E5-D914-AB49-A24A-A0D2196F0E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15046" y="6356349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0B9022D-B717-4D0A-93C8-BF5E3AF47134}" type="datetime1">
              <a:rPr lang="en-GB" smtClean="0"/>
              <a:pPr/>
              <a:t>15/07/2026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736F50-6FEA-344E-0CA0-29AD754C9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959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E6ED-298C-5764-7884-6D98157F9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05060-FFCE-BE2F-24EE-524305164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>
                <a:solidFill>
                  <a:srgbClr val="47994D"/>
                </a:solidFill>
              </a:defRPr>
            </a:lvl2pPr>
            <a:lvl3pPr>
              <a:defRPr sz="2400">
                <a:solidFill>
                  <a:srgbClr val="E05A03"/>
                </a:solidFill>
              </a:defRPr>
            </a:lvl3pPr>
            <a:lvl4pPr>
              <a:defRPr sz="2000">
                <a:solidFill>
                  <a:srgbClr val="E05A03"/>
                </a:solidFill>
              </a:defRPr>
            </a:lvl4pPr>
            <a:lvl5pPr>
              <a:defRPr sz="2000">
                <a:solidFill>
                  <a:srgbClr val="E05A0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7EFDC-43E6-9835-542C-A63BBD9C9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85B26-71FF-4463-B85C-87EA47FF2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C21EE-7957-6EDD-9280-18E6254CD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936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46842-32BB-6970-0A9A-B9B3312C8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A9D928-9485-DCAC-B2A3-25F2C11B9B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16C87-B79F-9019-33DE-74DB7D9AB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6A25B-A2FF-7865-CF86-9B5C8BE9B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CCBD2-280E-7FCE-1F0F-8DE5BB1F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106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035A-F37B-BC93-5C3A-25050671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65972-F7E0-1CCB-F7E8-EDC09513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88D43-1DEC-2E0C-9BB3-DCDF9606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D1E92B1-D5B6-AC05-AFAC-63CB3E329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654"/>
            <a:ext cx="10515600" cy="4638309"/>
          </a:xfrm>
        </p:spPr>
        <p:txBody>
          <a:bodyPr>
            <a:normAutofit/>
          </a:bodyPr>
          <a:lstStyle/>
          <a:p>
            <a:pPr marL="84600" lvl="0" indent="0">
              <a:buNone/>
            </a:pPr>
            <a:r>
              <a:rPr lang="en-US" sz="1800">
                <a:solidFill>
                  <a:schemeClr val="bg2"/>
                </a:solidFill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5747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A74F0-1C5B-73ED-DB21-E9CAE37CB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2485118"/>
          </a:xfrm>
        </p:spPr>
        <p:txBody>
          <a:bodyPr/>
          <a:lstStyle>
            <a:lvl1pPr indent="-144000">
              <a:lnSpc>
                <a:spcPct val="100000"/>
              </a:lnSpc>
              <a:spcAft>
                <a:spcPts val="400"/>
              </a:spcAft>
              <a:defRPr/>
            </a:lvl1pPr>
            <a:lvl2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47994D"/>
                </a:solidFill>
              </a:defRPr>
            </a:lvl2pPr>
            <a:lvl3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3pPr>
            <a:lvl4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4pPr>
            <a:lvl5pPr marL="2343150" indent="-142875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D2FA-C0EB-5628-717F-4A6C3259D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4445681"/>
            <a:ext cx="10515600" cy="15455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GB" noProof="0" dirty="0"/>
            </a:lvl1pPr>
            <a:lvl2pPr>
              <a:defRPr lang="en-GB" noProof="0" dirty="0">
                <a:solidFill>
                  <a:srgbClr val="47994D"/>
                </a:solidFill>
              </a:defRPr>
            </a:lvl2pPr>
            <a:lvl3pPr>
              <a:defRPr lang="en-GB" noProof="0" dirty="0">
                <a:solidFill>
                  <a:srgbClr val="E05A03"/>
                </a:solidFill>
              </a:defRPr>
            </a:lvl3pPr>
            <a:lvl4pPr>
              <a:defRPr lang="en-GB" noProof="0" dirty="0">
                <a:solidFill>
                  <a:srgbClr val="E05A03"/>
                </a:solidFill>
              </a:defRPr>
            </a:lvl4pPr>
            <a:lvl5pPr>
              <a:defRPr lang="en-GB" noProof="0" dirty="0"/>
            </a:lvl5pPr>
          </a:lstStyle>
          <a:p>
            <a:pPr lvl="0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Click to edit Master text styles</a:t>
            </a:r>
          </a:p>
          <a:p>
            <a:pPr lvl="1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Second level</a:t>
            </a:r>
          </a:p>
          <a:p>
            <a:pPr lvl="2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Third level</a:t>
            </a:r>
          </a:p>
          <a:p>
            <a:pPr lvl="3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8DE82-C4D6-272A-5872-E9891130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E8539-1787-452B-B8CA-AF72EEF37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797C75-48EA-6DAD-1A7E-9F4ED8304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994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0047968-6D65-AA8D-D089-B5A667F241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6745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297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035A-F37B-BC93-5C3A-25050671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65972-F7E0-1CCB-F7E8-EDC09513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88D43-1DEC-2E0C-9BB3-DCDF9606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D1E92B1-D5B6-AC05-AFAC-63CB3E329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654"/>
            <a:ext cx="10515600" cy="4638309"/>
          </a:xfrm>
        </p:spPr>
        <p:txBody>
          <a:bodyPr>
            <a:normAutofit/>
          </a:bodyPr>
          <a:lstStyle/>
          <a:p>
            <a:pPr marL="84600" lvl="0" indent="0">
              <a:buNone/>
            </a:pPr>
            <a:r>
              <a:rPr lang="en-US" sz="1800">
                <a:solidFill>
                  <a:schemeClr val="bg2"/>
                </a:solidFill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65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A74F0-1C5B-73ED-DB21-E9CAE37CB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2485118"/>
          </a:xfrm>
        </p:spPr>
        <p:txBody>
          <a:bodyPr/>
          <a:lstStyle>
            <a:lvl1pPr indent="-144000">
              <a:lnSpc>
                <a:spcPct val="100000"/>
              </a:lnSpc>
              <a:spcAft>
                <a:spcPts val="400"/>
              </a:spcAft>
              <a:defRPr/>
            </a:lvl1pPr>
            <a:lvl2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47994D"/>
                </a:solidFill>
              </a:defRPr>
            </a:lvl2pPr>
            <a:lvl3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3pPr>
            <a:lvl4pPr indent="-144000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4pPr>
            <a:lvl5pPr marL="2343150" indent="-142875">
              <a:lnSpc>
                <a:spcPct val="100000"/>
              </a:lnSpc>
              <a:spcAft>
                <a:spcPts val="400"/>
              </a:spcAft>
              <a:defRPr>
                <a:solidFill>
                  <a:srgbClr val="E05A03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2D2FA-C0EB-5628-717F-4A6C3259D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4445681"/>
            <a:ext cx="10515600" cy="15455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GB" noProof="0" dirty="0"/>
            </a:lvl1pPr>
            <a:lvl2pPr>
              <a:defRPr lang="en-GB" noProof="0" dirty="0">
                <a:solidFill>
                  <a:srgbClr val="47994D"/>
                </a:solidFill>
              </a:defRPr>
            </a:lvl2pPr>
            <a:lvl3pPr>
              <a:defRPr lang="en-GB" noProof="0" dirty="0">
                <a:solidFill>
                  <a:srgbClr val="E05A03"/>
                </a:solidFill>
              </a:defRPr>
            </a:lvl3pPr>
            <a:lvl4pPr>
              <a:defRPr lang="en-GB" noProof="0" dirty="0">
                <a:solidFill>
                  <a:srgbClr val="E05A03"/>
                </a:solidFill>
              </a:defRPr>
            </a:lvl4pPr>
            <a:lvl5pPr>
              <a:defRPr lang="en-GB" noProof="0" dirty="0"/>
            </a:lvl5pPr>
          </a:lstStyle>
          <a:p>
            <a:pPr lvl="0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Click to edit Master text styles</a:t>
            </a:r>
          </a:p>
          <a:p>
            <a:pPr lvl="1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Second level</a:t>
            </a:r>
          </a:p>
          <a:p>
            <a:pPr lvl="2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Third level</a:t>
            </a:r>
          </a:p>
          <a:p>
            <a:pPr lvl="3" indent="-144000">
              <a:lnSpc>
                <a:spcPct val="100000"/>
              </a:lnSpc>
              <a:spcAft>
                <a:spcPts val="400"/>
              </a:spcAft>
            </a:pPr>
            <a:r>
              <a:rPr lang="en-US" noProof="0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8DE82-C4D6-272A-5872-E9891130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FE8539-1787-452B-B8CA-AF72EEF37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C6CAA-F8B4-40C4-A748-C13D73C7369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797C75-48EA-6DAD-1A7E-9F4ED8304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97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0047968-6D65-AA8D-D089-B5A667F241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6745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61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B11E04-AE70-E927-A9D5-949999B4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0000"/>
            <a:ext cx="10515600" cy="5754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0517E-5CEC-C2C3-78F2-7871CCD0C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38654"/>
            <a:ext cx="10515600" cy="4638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FD753-E853-6111-8355-08550B386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B7D9A-06A5-3896-A578-EB1E321BF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77C6CAA-F8B4-40C4-A748-C13D73C736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5006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01" r:id="rId17"/>
    <p:sldLayoutId id="2147483687" r:id="rId18"/>
    <p:sldLayoutId id="2147483685" r:id="rId19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None/>
        <a:defRPr sz="3600" kern="1200">
          <a:solidFill>
            <a:schemeClr val="bg1"/>
          </a:solidFill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71500" indent="-342900" algn="l" defTabSz="3600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tabLst>
          <a:tab pos="0" algn="l"/>
        </a:tabLst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1028700" indent="-342900" algn="l" defTabSz="3600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tabLst>
          <a:tab pos="0" algn="l"/>
        </a:tabLst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428750" indent="-285750" algn="l" defTabSz="3600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tabLst>
          <a:tab pos="0" algn="l"/>
        </a:tabLst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885950" indent="-285750" algn="l" defTabSz="3600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tabLst>
          <a:tab pos="0" algn="l"/>
        </a:tabLst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343150" indent="-285750" algn="l" defTabSz="3600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tabLst>
          <a:tab pos="0" algn="l"/>
        </a:tabLst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live/wAIgCDTIFVk?si=jNO5X1SoYhiHXGmk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aZCj91DHi8&amp;pp=ygUfRVUgQ2lyY3VsYXIgRWNvbm9teSBBY3Rpb24gUGxhbg%3D%3D" TargetMode="External"/><Relationship Id="rId2" Type="http://schemas.openxmlformats.org/officeDocument/2006/relationships/hyperlink" Target="https://www.youtube.com/watch?v=YNcI8EXuXLk&amp;pp=ygUfRVUgQ2lyY3VsYXIgRWNvbm9teSBBY3Rpb24gUGxhbg%3D%3D" TargetMode="Externa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zerowastebuild.com/" TargetMode="Externa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2DBC-84F1-06D3-FBB9-F17341A797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4208944"/>
            <a:ext cx="10515600" cy="574675"/>
          </a:xfrm>
        </p:spPr>
        <p:txBody>
          <a:bodyPr>
            <a:noAutofit/>
          </a:bodyPr>
          <a:lstStyle/>
          <a:p>
            <a:pPr algn="ctr"/>
            <a:r>
              <a:rPr lang="en-US" sz="3200">
                <a:solidFill>
                  <a:srgbClr val="2424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Reusing and Changing Existing Buildings on Site</a:t>
            </a:r>
            <a:endParaRPr lang="en-US" sz="3200">
              <a:latin typeface="Calibri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2A9033A-0609-4946-9520-242847280E06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5003533"/>
          <a:ext cx="10515600" cy="7416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869413">
                  <a:extLst>
                    <a:ext uri="{9D8B030D-6E8A-4147-A177-3AD203B41FA5}">
                      <a16:colId xmlns:a16="http://schemas.microsoft.com/office/drawing/2014/main" val="2114136354"/>
                    </a:ext>
                  </a:extLst>
                </a:gridCol>
                <a:gridCol w="6646187">
                  <a:extLst>
                    <a:ext uri="{9D8B030D-6E8A-4147-A177-3AD203B41FA5}">
                      <a16:colId xmlns:a16="http://schemas.microsoft.com/office/drawing/2014/main" val="2009991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Module 1 | Why Lifecycle Matters</a:t>
                      </a:r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1600"/>
                        <a:t>Construction · Climate · Resources</a:t>
                      </a:r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1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/>
                        <a:t>Duration</a:t>
                      </a:r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/>
                        <a:t>6 hours</a:t>
                      </a:r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865833"/>
                  </a:ext>
                </a:extLst>
              </a:tr>
            </a:tbl>
          </a:graphicData>
        </a:graphic>
      </p:graphicFrame>
      <p:pic>
        <p:nvPicPr>
          <p:cNvPr id="100" name="INSIDE-CoVE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012" y="1743576"/>
            <a:ext cx="2100000" cy="21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59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1" name="Rect"/>
          <p:cNvSpPr/>
          <p:nvPr/>
        </p:nvSpPr>
        <p:spPr>
          <a:xfrm>
            <a:off x="0" y="0"/>
            <a:ext cx="4400000" cy="6858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980" name="Rect"/>
          <p:cNvSpPr/>
          <p:nvPr/>
        </p:nvSpPr>
        <p:spPr>
          <a:xfrm>
            <a:off x="700000" y="1100000"/>
            <a:ext cx="80000" cy="6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510" name="TextBox"/>
          <p:cNvSpPr txBox="1"/>
          <p:nvPr/>
        </p:nvSpPr>
        <p:spPr>
          <a:xfrm>
            <a:off x="700000" y="18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FFFFFF"/>
                </a:solidFill>
                <a:latin typeface="Arial" panose="020B0604020202020204" pitchFamily="34" charset="0"/>
              </a:rPr>
              <a:t>INSIDE-CoVE</a:t>
            </a:r>
          </a:p>
        </p:txBody>
      </p:sp>
      <p:sp>
        <p:nvSpPr>
          <p:cNvPr id="5749" name="TextBox"/>
          <p:cNvSpPr txBox="1"/>
          <p:nvPr/>
        </p:nvSpPr>
        <p:spPr>
          <a:xfrm>
            <a:off x="700000" y="22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A0B0C0"/>
                </a:solidFill>
                <a:latin typeface="Arial" panose="020B0604020202020204" pitchFamily="34" charset="0"/>
              </a:rPr>
              <a:t>Erasmus+ Centre of Vocational Excellence</a:t>
            </a:r>
          </a:p>
        </p:txBody>
      </p:sp>
      <p:sp>
        <p:nvSpPr>
          <p:cNvPr id="4890" name="TextBox"/>
          <p:cNvSpPr txBox="1"/>
          <p:nvPr/>
        </p:nvSpPr>
        <p:spPr>
          <a:xfrm>
            <a:off x="700000" y="3500000"/>
            <a:ext cx="35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FFFFFF"/>
                </a:solidFill>
                <a:latin typeface="Arial" panose="020B0604020202020204" pitchFamily="34" charset="0"/>
              </a:rPr>
              <a:t>Lifecycle &amp; Digital Circularity</a:t>
            </a:r>
          </a:p>
        </p:txBody>
      </p:sp>
      <p:sp>
        <p:nvSpPr>
          <p:cNvPr id="14431" name="Rect"/>
          <p:cNvSpPr/>
          <p:nvPr/>
        </p:nvSpPr>
        <p:spPr>
          <a:xfrm>
            <a:off x="700000" y="5400000"/>
            <a:ext cx="3500000" cy="3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891" name="TextBox"/>
          <p:cNvSpPr txBox="1"/>
          <p:nvPr/>
        </p:nvSpPr>
        <p:spPr>
          <a:xfrm>
            <a:off x="700000" y="55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A0B0C0"/>
                </a:solidFill>
                <a:latin typeface="Arial" panose="020B0604020202020204" pitchFamily="34" charset="0"/>
              </a:rPr>
              <a:t>EQF 3–5  ·  Blue Collar</a:t>
            </a:r>
          </a:p>
        </p:txBody>
      </p:sp>
      <p:sp>
        <p:nvSpPr>
          <p:cNvPr id="6687" name="TextBox"/>
          <p:cNvSpPr txBox="1"/>
          <p:nvPr/>
        </p:nvSpPr>
        <p:spPr>
          <a:xfrm>
            <a:off x="700000" y="585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A0B0C0"/>
                </a:solidFill>
                <a:latin typeface="Arial" panose="020B0604020202020204" pitchFamily="34" charset="0"/>
              </a:rPr>
              <a:t>6 hours  ·  4 sessions</a:t>
            </a:r>
          </a:p>
        </p:txBody>
      </p:sp>
      <p:sp>
        <p:nvSpPr>
          <p:cNvPr id="558" name="TextBox"/>
          <p:cNvSpPr txBox="1"/>
          <p:nvPr/>
        </p:nvSpPr>
        <p:spPr>
          <a:xfrm>
            <a:off x="4900000" y="900000"/>
            <a:ext cx="6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MODULE 1</a:t>
            </a:r>
          </a:p>
        </p:txBody>
      </p:sp>
      <p:sp>
        <p:nvSpPr>
          <p:cNvPr id="7234" name="TextBox"/>
          <p:cNvSpPr txBox="1"/>
          <p:nvPr/>
        </p:nvSpPr>
        <p:spPr>
          <a:xfrm>
            <a:off x="4900000" y="1400000"/>
            <a:ext cx="68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4800" b="1">
                <a:solidFill>
                  <a:srgbClr val="052E56"/>
                </a:solidFill>
                <a:latin typeface="Arial" panose="020B0604020202020204" pitchFamily="34" charset="0"/>
              </a:rPr>
              <a:t>Why Lifecycle</a:t>
            </a:r>
          </a:p>
          <a:p>
            <a:pPr marL="0" indent="0">
              <a:buNone/>
            </a:pPr>
            <a:r>
              <a:rPr lang="en-IE" sz="4800" b="1">
                <a:solidFill>
                  <a:srgbClr val="052E56"/>
                </a:solidFill>
                <a:latin typeface="Arial" panose="020B0604020202020204" pitchFamily="34" charset="0"/>
              </a:rPr>
              <a:t>Matters</a:t>
            </a:r>
          </a:p>
        </p:txBody>
      </p:sp>
      <p:sp>
        <p:nvSpPr>
          <p:cNvPr id="7910" name="Rect"/>
          <p:cNvSpPr/>
          <p:nvPr/>
        </p:nvSpPr>
        <p:spPr>
          <a:xfrm>
            <a:off x="4900000" y="3900000"/>
            <a:ext cx="60000" cy="18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767" name="TextBox"/>
          <p:cNvSpPr txBox="1"/>
          <p:nvPr/>
        </p:nvSpPr>
        <p:spPr>
          <a:xfrm>
            <a:off x="5100000" y="3900000"/>
            <a:ext cx="6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IN THIS MODULE</a:t>
            </a:r>
          </a:p>
        </p:txBody>
      </p:sp>
      <p:sp>
        <p:nvSpPr>
          <p:cNvPr id="4328" name="TextBox"/>
          <p:cNvSpPr txBox="1"/>
          <p:nvPr/>
        </p:nvSpPr>
        <p:spPr>
          <a:xfrm>
            <a:off x="5100000" y="4350000"/>
            <a:ext cx="650000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20"/>
              </a:spcAft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•  </a:t>
            </a: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Construction's resource and carbon footprint</a:t>
            </a:r>
          </a:p>
          <a:p>
            <a:pPr marL="0" indent="0">
              <a:spcAft>
                <a:spcPts val="120"/>
              </a:spcAft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•  </a:t>
            </a: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Linear vs circular economic models</a:t>
            </a:r>
          </a:p>
          <a:p>
            <a:pPr marL="0" indent="0">
              <a:spcAft>
                <a:spcPts val="120"/>
              </a:spcAft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•  </a:t>
            </a: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EU and national policy drivers</a:t>
            </a:r>
          </a:p>
          <a:p>
            <a:pPr marL="0" indent="0"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•  </a:t>
            </a: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Embodied carbon and five site actions</a:t>
            </a:r>
          </a:p>
        </p:txBody>
      </p:sp>
      <p:pic>
        <p:nvPicPr>
          <p:cNvPr id="120" name="EU Bad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600" y="6078229"/>
            <a:ext cx="2522400" cy="7507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1" name="Rect"/>
          <p:cNvSpPr/>
          <p:nvPr/>
        </p:nvSpPr>
        <p:spPr>
          <a:xfrm>
            <a:off x="0" y="0"/>
            <a:ext cx="4400000" cy="6858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423" name="Rect"/>
          <p:cNvSpPr/>
          <p:nvPr/>
        </p:nvSpPr>
        <p:spPr>
          <a:xfrm>
            <a:off x="700000" y="1000000"/>
            <a:ext cx="80000" cy="8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99" name="TextBox"/>
          <p:cNvSpPr txBox="1"/>
          <p:nvPr/>
        </p:nvSpPr>
        <p:spPr>
          <a:xfrm>
            <a:off x="700000" y="19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DF5327"/>
                </a:solidFill>
                <a:latin typeface="Arial" panose="020B0604020202020204" pitchFamily="34" charset="0"/>
              </a:rPr>
              <a:t>MODULE 1</a:t>
            </a:r>
          </a:p>
        </p:txBody>
      </p:sp>
      <p:sp>
        <p:nvSpPr>
          <p:cNvPr id="6614" name="TextBox"/>
          <p:cNvSpPr txBox="1"/>
          <p:nvPr/>
        </p:nvSpPr>
        <p:spPr>
          <a:xfrm>
            <a:off x="700000" y="2400000"/>
            <a:ext cx="3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4400" b="1">
                <a:solidFill>
                  <a:srgbClr val="FFFFFF"/>
                </a:solidFill>
                <a:latin typeface="Arial" panose="020B0604020202020204" pitchFamily="34" charset="0"/>
              </a:rPr>
              <a:t>Why</a:t>
            </a:r>
          </a:p>
          <a:p>
            <a:pPr marL="0" indent="0">
              <a:buNone/>
            </a:pPr>
            <a:r>
              <a:rPr lang="en-IE" sz="4400" b="1">
                <a:solidFill>
                  <a:srgbClr val="FFFFFF"/>
                </a:solidFill>
                <a:latin typeface="Arial" panose="020B0604020202020204" pitchFamily="34" charset="0"/>
              </a:rPr>
              <a:t>Lifecycle</a:t>
            </a:r>
          </a:p>
          <a:p>
            <a:pPr marL="0" indent="0">
              <a:buNone/>
            </a:pPr>
            <a:r>
              <a:rPr lang="en-IE" sz="4400" b="1">
                <a:solidFill>
                  <a:srgbClr val="DF5327"/>
                </a:solidFill>
                <a:latin typeface="Arial" panose="020B0604020202020204" pitchFamily="34" charset="0"/>
              </a:rPr>
              <a:t>Matters</a:t>
            </a:r>
          </a:p>
        </p:txBody>
      </p:sp>
      <p:sp>
        <p:nvSpPr>
          <p:cNvPr id="3647" name="TextBox"/>
          <p:cNvSpPr txBox="1"/>
          <p:nvPr/>
        </p:nvSpPr>
        <p:spPr>
          <a:xfrm>
            <a:off x="700000" y="50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A0B0C0"/>
                </a:solidFill>
                <a:latin typeface="Arial" panose="020B0604020202020204" pitchFamily="34" charset="0"/>
              </a:rPr>
              <a:t>6 hours · 4 sessions</a:t>
            </a:r>
          </a:p>
        </p:txBody>
      </p:sp>
      <p:sp>
        <p:nvSpPr>
          <p:cNvPr id="9051" name="TextBox"/>
          <p:cNvSpPr txBox="1"/>
          <p:nvPr/>
        </p:nvSpPr>
        <p:spPr>
          <a:xfrm>
            <a:off x="4900000" y="900000"/>
            <a:ext cx="68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DF5327"/>
                </a:solidFill>
                <a:latin typeface="Arial" panose="020B0604020202020204" pitchFamily="34" charset="0"/>
              </a:rPr>
              <a:t>Welcome to the module</a:t>
            </a:r>
          </a:p>
        </p:txBody>
      </p:sp>
      <p:sp>
        <p:nvSpPr>
          <p:cNvPr id="6617" name="TextBox"/>
          <p:cNvSpPr txBox="1"/>
          <p:nvPr/>
        </p:nvSpPr>
        <p:spPr>
          <a:xfrm>
            <a:off x="4900000" y="1500000"/>
            <a:ext cx="68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>
                <a:solidFill>
                  <a:srgbClr val="1A1A1A"/>
                </a:solidFill>
                <a:latin typeface="Arial" panose="020B0604020202020204" pitchFamily="34" charset="0"/>
              </a:rPr>
              <a:t>In the next 6 hours, you'll learn how the buildings we put up — and the materials we use — shape the climate, our resources, and the policies that now shape your job.</a:t>
            </a:r>
          </a:p>
        </p:txBody>
      </p:sp>
      <p:sp>
        <p:nvSpPr>
          <p:cNvPr id="7988" name="Rect"/>
          <p:cNvSpPr/>
          <p:nvPr/>
        </p:nvSpPr>
        <p:spPr>
          <a:xfrm>
            <a:off x="4900000" y="3500000"/>
            <a:ext cx="215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007" name="Rect"/>
          <p:cNvSpPr/>
          <p:nvPr/>
        </p:nvSpPr>
        <p:spPr>
          <a:xfrm>
            <a:off x="4900000" y="3500000"/>
            <a:ext cx="215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349" name="TextBox"/>
          <p:cNvSpPr txBox="1"/>
          <p:nvPr/>
        </p:nvSpPr>
        <p:spPr>
          <a:xfrm>
            <a:off x="5100000" y="3700000"/>
            <a:ext cx="17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47994D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6578" name="TextBox"/>
          <p:cNvSpPr txBox="1"/>
          <p:nvPr/>
        </p:nvSpPr>
        <p:spPr>
          <a:xfrm>
            <a:off x="5100000" y="4200000"/>
            <a:ext cx="17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Learn</a:t>
            </a:r>
          </a:p>
        </p:txBody>
      </p:sp>
      <p:sp>
        <p:nvSpPr>
          <p:cNvPr id="6191" name="TextBox"/>
          <p:cNvSpPr txBox="1"/>
          <p:nvPr/>
        </p:nvSpPr>
        <p:spPr>
          <a:xfrm>
            <a:off x="5100000" y="4700000"/>
            <a:ext cx="175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The science, the data, and why this matters now</a:t>
            </a:r>
          </a:p>
        </p:txBody>
      </p:sp>
      <p:sp>
        <p:nvSpPr>
          <p:cNvPr id="10771" name="Rect"/>
          <p:cNvSpPr/>
          <p:nvPr/>
        </p:nvSpPr>
        <p:spPr>
          <a:xfrm>
            <a:off x="7225000" y="3500000"/>
            <a:ext cx="215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73" name="Rect"/>
          <p:cNvSpPr/>
          <p:nvPr/>
        </p:nvSpPr>
        <p:spPr>
          <a:xfrm>
            <a:off x="7225000" y="3500000"/>
            <a:ext cx="2150000" cy="8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14" name="TextBox"/>
          <p:cNvSpPr txBox="1"/>
          <p:nvPr/>
        </p:nvSpPr>
        <p:spPr>
          <a:xfrm>
            <a:off x="7425000" y="3700000"/>
            <a:ext cx="17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E7765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8587" name="TextBox"/>
          <p:cNvSpPr txBox="1"/>
          <p:nvPr/>
        </p:nvSpPr>
        <p:spPr>
          <a:xfrm>
            <a:off x="7425000" y="4200000"/>
            <a:ext cx="17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Think</a:t>
            </a:r>
          </a:p>
        </p:txBody>
      </p:sp>
      <p:sp>
        <p:nvSpPr>
          <p:cNvPr id="5613" name="TextBox"/>
          <p:cNvSpPr txBox="1"/>
          <p:nvPr/>
        </p:nvSpPr>
        <p:spPr>
          <a:xfrm>
            <a:off x="7425000" y="4700000"/>
            <a:ext cx="175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Linear vs circular — what you've been doing vs what's needed</a:t>
            </a:r>
          </a:p>
        </p:txBody>
      </p:sp>
      <p:sp>
        <p:nvSpPr>
          <p:cNvPr id="11559" name="Rect"/>
          <p:cNvSpPr/>
          <p:nvPr/>
        </p:nvSpPr>
        <p:spPr>
          <a:xfrm>
            <a:off x="9550000" y="3500000"/>
            <a:ext cx="215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855" name="Rect"/>
          <p:cNvSpPr/>
          <p:nvPr/>
        </p:nvSpPr>
        <p:spPr>
          <a:xfrm>
            <a:off x="9550000" y="3500000"/>
            <a:ext cx="215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792" name="TextBox"/>
          <p:cNvSpPr txBox="1"/>
          <p:nvPr/>
        </p:nvSpPr>
        <p:spPr>
          <a:xfrm>
            <a:off x="9750000" y="3700000"/>
            <a:ext cx="17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DF5327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8998" name="TextBox"/>
          <p:cNvSpPr txBox="1"/>
          <p:nvPr/>
        </p:nvSpPr>
        <p:spPr>
          <a:xfrm>
            <a:off x="9750000" y="4200000"/>
            <a:ext cx="17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Act</a:t>
            </a:r>
          </a:p>
        </p:txBody>
      </p:sp>
      <p:sp>
        <p:nvSpPr>
          <p:cNvPr id="1604" name="TextBox"/>
          <p:cNvSpPr txBox="1"/>
          <p:nvPr/>
        </p:nvSpPr>
        <p:spPr>
          <a:xfrm>
            <a:off x="9750000" y="4700000"/>
            <a:ext cx="175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Five everyday site decisions that change the outcome</a:t>
            </a:r>
          </a:p>
        </p:txBody>
      </p:sp>
      <p:sp>
        <p:nvSpPr>
          <p:cNvPr id="722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Box"/>
          <p:cNvSpPr txBox="1"/>
          <p:nvPr/>
        </p:nvSpPr>
        <p:spPr>
          <a:xfrm>
            <a:off x="700000" y="6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MODULE OBJECTIVES</a:t>
            </a:r>
          </a:p>
        </p:txBody>
      </p:sp>
      <p:sp>
        <p:nvSpPr>
          <p:cNvPr id="8543" name="TextBox"/>
          <p:cNvSpPr txBox="1"/>
          <p:nvPr/>
        </p:nvSpPr>
        <p:spPr>
          <a:xfrm>
            <a:off x="700000" y="1050000"/>
            <a:ext cx="105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By the end of this module, you will be able to:</a:t>
            </a:r>
          </a:p>
        </p:txBody>
      </p:sp>
      <p:sp>
        <p:nvSpPr>
          <p:cNvPr id="6614" name="TextBox"/>
          <p:cNvSpPr txBox="1"/>
          <p:nvPr/>
        </p:nvSpPr>
        <p:spPr>
          <a:xfrm>
            <a:off x="700000" y="2400000"/>
            <a:ext cx="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5638" name="TextBox"/>
          <p:cNvSpPr txBox="1"/>
          <p:nvPr/>
        </p:nvSpPr>
        <p:spPr>
          <a:xfrm>
            <a:off x="1450000" y="2450000"/>
            <a:ext cx="20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Describe</a:t>
            </a:r>
          </a:p>
        </p:txBody>
      </p:sp>
      <p:sp>
        <p:nvSpPr>
          <p:cNvPr id="5482" name="TextBox"/>
          <p:cNvSpPr txBox="1"/>
          <p:nvPr/>
        </p:nvSpPr>
        <p:spPr>
          <a:xfrm>
            <a:off x="3500000" y="2480000"/>
            <a:ext cx="80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>
                <a:solidFill>
                  <a:srgbClr val="1A1A1A"/>
                </a:solidFill>
                <a:latin typeface="Arial" panose="020B0604020202020204" pitchFamily="34" charset="0"/>
              </a:rPr>
              <a:t>the construction sector's resource flows and climate impacts using simple data (tonnes, percentages, CO₂)</a:t>
            </a:r>
          </a:p>
        </p:txBody>
      </p:sp>
      <p:sp>
        <p:nvSpPr>
          <p:cNvPr id="12101" name="Rect"/>
          <p:cNvSpPr/>
          <p:nvPr/>
        </p:nvSpPr>
        <p:spPr>
          <a:xfrm>
            <a:off x="700000" y="3230000"/>
            <a:ext cx="10800000" cy="10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132" name="TextBox"/>
          <p:cNvSpPr txBox="1"/>
          <p:nvPr/>
        </p:nvSpPr>
        <p:spPr>
          <a:xfrm>
            <a:off x="700000" y="3250000"/>
            <a:ext cx="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2712" name="TextBox"/>
          <p:cNvSpPr txBox="1"/>
          <p:nvPr/>
        </p:nvSpPr>
        <p:spPr>
          <a:xfrm>
            <a:off x="1450000" y="3300000"/>
            <a:ext cx="20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Distinguish</a:t>
            </a:r>
          </a:p>
        </p:txBody>
      </p:sp>
      <p:sp>
        <p:nvSpPr>
          <p:cNvPr id="7098" name="TextBox"/>
          <p:cNvSpPr txBox="1"/>
          <p:nvPr/>
        </p:nvSpPr>
        <p:spPr>
          <a:xfrm>
            <a:off x="3500000" y="3330000"/>
            <a:ext cx="80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>
                <a:solidFill>
                  <a:srgbClr val="1A1A1A"/>
                </a:solidFill>
                <a:latin typeface="Arial" panose="020B0604020202020204" pitchFamily="34" charset="0"/>
              </a:rPr>
              <a:t>between linear and circular economy models and give one real construction example of each</a:t>
            </a:r>
          </a:p>
        </p:txBody>
      </p:sp>
      <p:sp>
        <p:nvSpPr>
          <p:cNvPr id="5142" name="Rect"/>
          <p:cNvSpPr/>
          <p:nvPr/>
        </p:nvSpPr>
        <p:spPr>
          <a:xfrm>
            <a:off x="700000" y="4080000"/>
            <a:ext cx="10800000" cy="10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39" name="TextBox"/>
          <p:cNvSpPr txBox="1"/>
          <p:nvPr/>
        </p:nvSpPr>
        <p:spPr>
          <a:xfrm>
            <a:off x="700000" y="4100000"/>
            <a:ext cx="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2181" name="TextBox"/>
          <p:cNvSpPr txBox="1"/>
          <p:nvPr/>
        </p:nvSpPr>
        <p:spPr>
          <a:xfrm>
            <a:off x="1450000" y="4150000"/>
            <a:ext cx="20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Identify</a:t>
            </a:r>
          </a:p>
        </p:txBody>
      </p:sp>
      <p:sp>
        <p:nvSpPr>
          <p:cNvPr id="3359" name="TextBox"/>
          <p:cNvSpPr txBox="1"/>
          <p:nvPr/>
        </p:nvSpPr>
        <p:spPr>
          <a:xfrm>
            <a:off x="3500000" y="4180000"/>
            <a:ext cx="80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>
                <a:solidFill>
                  <a:srgbClr val="1A1A1A"/>
                </a:solidFill>
                <a:latin typeface="Arial" panose="020B0604020202020204" pitchFamily="34" charset="0"/>
              </a:rPr>
              <a:t>at least three EU and national policies that affect site-level decision-making in your trade</a:t>
            </a:r>
          </a:p>
        </p:txBody>
      </p:sp>
      <p:sp>
        <p:nvSpPr>
          <p:cNvPr id="5461" name="Rect"/>
          <p:cNvSpPr/>
          <p:nvPr/>
        </p:nvSpPr>
        <p:spPr>
          <a:xfrm>
            <a:off x="700000" y="4930000"/>
            <a:ext cx="10800000" cy="10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91" name="TextBox"/>
          <p:cNvSpPr txBox="1"/>
          <p:nvPr/>
        </p:nvSpPr>
        <p:spPr>
          <a:xfrm>
            <a:off x="700000" y="4950000"/>
            <a:ext cx="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04</a:t>
            </a:r>
          </a:p>
        </p:txBody>
      </p:sp>
      <p:sp>
        <p:nvSpPr>
          <p:cNvPr id="2494" name="TextBox"/>
          <p:cNvSpPr txBox="1"/>
          <p:nvPr/>
        </p:nvSpPr>
        <p:spPr>
          <a:xfrm>
            <a:off x="1450000" y="5000000"/>
            <a:ext cx="20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Explain</a:t>
            </a:r>
          </a:p>
        </p:txBody>
      </p:sp>
      <p:sp>
        <p:nvSpPr>
          <p:cNvPr id="3349" name="TextBox"/>
          <p:cNvSpPr txBox="1"/>
          <p:nvPr/>
        </p:nvSpPr>
        <p:spPr>
          <a:xfrm>
            <a:off x="3500000" y="5030000"/>
            <a:ext cx="80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>
                <a:solidFill>
                  <a:srgbClr val="1A1A1A"/>
                </a:solidFill>
                <a:latin typeface="Arial" panose="020B0604020202020204" pitchFamily="34" charset="0"/>
              </a:rPr>
              <a:t>what embodied carbon means in plain language and propose three on-site actions that reduce it</a:t>
            </a:r>
          </a:p>
        </p:txBody>
      </p:sp>
      <p:sp>
        <p:nvSpPr>
          <p:cNvPr id="5932" name="Rect"/>
          <p:cNvSpPr/>
          <p:nvPr/>
        </p:nvSpPr>
        <p:spPr>
          <a:xfrm>
            <a:off x="700000" y="5780000"/>
            <a:ext cx="10800000" cy="10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78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722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Box"/>
          <p:cNvSpPr txBox="1"/>
          <p:nvPr/>
        </p:nvSpPr>
        <p:spPr>
          <a:xfrm>
            <a:off x="700000" y="6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HOW THIS MODULE WORKS</a:t>
            </a:r>
          </a:p>
        </p:txBody>
      </p:sp>
      <p:sp>
        <p:nvSpPr>
          <p:cNvPr id="8543" name="TextBox"/>
          <p:cNvSpPr txBox="1"/>
          <p:nvPr/>
        </p:nvSpPr>
        <p:spPr>
          <a:xfrm>
            <a:off x="700000" y="1050000"/>
            <a:ext cx="105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Four sessions, six hours, one outcome</a:t>
            </a:r>
          </a:p>
        </p:txBody>
      </p:sp>
      <p:sp>
        <p:nvSpPr>
          <p:cNvPr id="6573" name="Rect"/>
          <p:cNvSpPr/>
          <p:nvPr/>
        </p:nvSpPr>
        <p:spPr>
          <a:xfrm>
            <a:off x="700000" y="3000000"/>
            <a:ext cx="10800000" cy="50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11" name="Rect"/>
          <p:cNvSpPr/>
          <p:nvPr/>
        </p:nvSpPr>
        <p:spPr>
          <a:xfrm>
            <a:off x="1850000" y="2925000"/>
            <a:ext cx="200000" cy="2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637" name="Rect"/>
          <p:cNvSpPr/>
          <p:nvPr/>
        </p:nvSpPr>
        <p:spPr>
          <a:xfrm>
            <a:off x="700000" y="3400000"/>
            <a:ext cx="2500000" cy="2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930" name="Rect"/>
          <p:cNvSpPr/>
          <p:nvPr/>
        </p:nvSpPr>
        <p:spPr>
          <a:xfrm>
            <a:off x="700000" y="3400000"/>
            <a:ext cx="250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14" name="TextBox"/>
          <p:cNvSpPr txBox="1"/>
          <p:nvPr/>
        </p:nvSpPr>
        <p:spPr>
          <a:xfrm>
            <a:off x="900000" y="360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SESSION 1</a:t>
            </a:r>
          </a:p>
        </p:txBody>
      </p:sp>
      <p:sp>
        <p:nvSpPr>
          <p:cNvPr id="9680" name="TextBox"/>
          <p:cNvSpPr txBox="1"/>
          <p:nvPr/>
        </p:nvSpPr>
        <p:spPr>
          <a:xfrm>
            <a:off x="900000" y="4050000"/>
            <a:ext cx="2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Construction's</a:t>
            </a:r>
          </a:p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resource footprint</a:t>
            </a:r>
          </a:p>
        </p:txBody>
      </p:sp>
      <p:sp>
        <p:nvSpPr>
          <p:cNvPr id="2587" name="TextBox"/>
          <p:cNvSpPr txBox="1"/>
          <p:nvPr/>
        </p:nvSpPr>
        <p:spPr>
          <a:xfrm>
            <a:off x="900000" y="5000000"/>
            <a:ext cx="2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1.5h</a:t>
            </a:r>
          </a:p>
        </p:txBody>
      </p:sp>
      <p:sp>
        <p:nvSpPr>
          <p:cNvPr id="6024" name="TextBox"/>
          <p:cNvSpPr txBox="1"/>
          <p:nvPr/>
        </p:nvSpPr>
        <p:spPr>
          <a:xfrm>
            <a:off x="900000" y="5350000"/>
            <a:ext cx="2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The data: who uses what, who emits what</a:t>
            </a:r>
          </a:p>
        </p:txBody>
      </p:sp>
      <p:sp>
        <p:nvSpPr>
          <p:cNvPr id="11261" name="Rect"/>
          <p:cNvSpPr/>
          <p:nvPr/>
        </p:nvSpPr>
        <p:spPr>
          <a:xfrm>
            <a:off x="4616666" y="2925000"/>
            <a:ext cx="200000" cy="2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023" name="Rect"/>
          <p:cNvSpPr/>
          <p:nvPr/>
        </p:nvSpPr>
        <p:spPr>
          <a:xfrm>
            <a:off x="3466666" y="3400000"/>
            <a:ext cx="2500000" cy="2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083" name="Rect"/>
          <p:cNvSpPr/>
          <p:nvPr/>
        </p:nvSpPr>
        <p:spPr>
          <a:xfrm>
            <a:off x="3466666" y="3400000"/>
            <a:ext cx="250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622" name="TextBox"/>
          <p:cNvSpPr txBox="1"/>
          <p:nvPr/>
        </p:nvSpPr>
        <p:spPr>
          <a:xfrm>
            <a:off x="3666666" y="360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47994D"/>
                </a:solidFill>
                <a:latin typeface="Arial" panose="020B0604020202020204" pitchFamily="34" charset="0"/>
              </a:rPr>
              <a:t>SESSION 2</a:t>
            </a:r>
          </a:p>
        </p:txBody>
      </p:sp>
      <p:sp>
        <p:nvSpPr>
          <p:cNvPr id="6861" name="TextBox"/>
          <p:cNvSpPr txBox="1"/>
          <p:nvPr/>
        </p:nvSpPr>
        <p:spPr>
          <a:xfrm>
            <a:off x="3666666" y="4050000"/>
            <a:ext cx="2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Linear vs</a:t>
            </a:r>
          </a:p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circular economy</a:t>
            </a:r>
          </a:p>
        </p:txBody>
      </p:sp>
      <p:sp>
        <p:nvSpPr>
          <p:cNvPr id="2136" name="TextBox"/>
          <p:cNvSpPr txBox="1"/>
          <p:nvPr/>
        </p:nvSpPr>
        <p:spPr>
          <a:xfrm>
            <a:off x="3666666" y="5000000"/>
            <a:ext cx="2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1.5h</a:t>
            </a:r>
          </a:p>
        </p:txBody>
      </p:sp>
      <p:sp>
        <p:nvSpPr>
          <p:cNvPr id="2178" name="TextBox"/>
          <p:cNvSpPr txBox="1"/>
          <p:nvPr/>
        </p:nvSpPr>
        <p:spPr>
          <a:xfrm>
            <a:off x="3666666" y="5350000"/>
            <a:ext cx="2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Two models. One sustainable. Why it matters</a:t>
            </a:r>
          </a:p>
        </p:txBody>
      </p:sp>
      <p:sp>
        <p:nvSpPr>
          <p:cNvPr id="10658" name="Rect"/>
          <p:cNvSpPr/>
          <p:nvPr/>
        </p:nvSpPr>
        <p:spPr>
          <a:xfrm>
            <a:off x="7383332" y="2925000"/>
            <a:ext cx="200000" cy="20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503" name="Rect"/>
          <p:cNvSpPr/>
          <p:nvPr/>
        </p:nvSpPr>
        <p:spPr>
          <a:xfrm>
            <a:off x="6233332" y="3400000"/>
            <a:ext cx="2500000" cy="2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015" name="Rect"/>
          <p:cNvSpPr/>
          <p:nvPr/>
        </p:nvSpPr>
        <p:spPr>
          <a:xfrm>
            <a:off x="6233332" y="3400000"/>
            <a:ext cx="2500000" cy="8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72" name="TextBox"/>
          <p:cNvSpPr txBox="1"/>
          <p:nvPr/>
        </p:nvSpPr>
        <p:spPr>
          <a:xfrm>
            <a:off x="6433332" y="360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E7765"/>
                </a:solidFill>
                <a:latin typeface="Arial" panose="020B0604020202020204" pitchFamily="34" charset="0"/>
              </a:rPr>
              <a:t>SESSION 3</a:t>
            </a:r>
          </a:p>
        </p:txBody>
      </p:sp>
      <p:sp>
        <p:nvSpPr>
          <p:cNvPr id="1677" name="TextBox"/>
          <p:cNvSpPr txBox="1"/>
          <p:nvPr/>
        </p:nvSpPr>
        <p:spPr>
          <a:xfrm>
            <a:off x="6433332" y="4050000"/>
            <a:ext cx="2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Policy drivers</a:t>
            </a:r>
          </a:p>
        </p:txBody>
      </p:sp>
      <p:sp>
        <p:nvSpPr>
          <p:cNvPr id="8847" name="TextBox"/>
          <p:cNvSpPr txBox="1"/>
          <p:nvPr/>
        </p:nvSpPr>
        <p:spPr>
          <a:xfrm>
            <a:off x="6433332" y="5000000"/>
            <a:ext cx="2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1.5h</a:t>
            </a:r>
          </a:p>
        </p:txBody>
      </p:sp>
      <p:sp>
        <p:nvSpPr>
          <p:cNvPr id="3829" name="TextBox"/>
          <p:cNvSpPr txBox="1"/>
          <p:nvPr/>
        </p:nvSpPr>
        <p:spPr>
          <a:xfrm>
            <a:off x="6433332" y="5350000"/>
            <a:ext cx="2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EU + Ireland: what's required of every site</a:t>
            </a:r>
          </a:p>
        </p:txBody>
      </p:sp>
      <p:sp>
        <p:nvSpPr>
          <p:cNvPr id="5059" name="Rect"/>
          <p:cNvSpPr/>
          <p:nvPr/>
        </p:nvSpPr>
        <p:spPr>
          <a:xfrm>
            <a:off x="10149998" y="2925000"/>
            <a:ext cx="200000" cy="2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419" name="Rect"/>
          <p:cNvSpPr/>
          <p:nvPr/>
        </p:nvSpPr>
        <p:spPr>
          <a:xfrm>
            <a:off x="8999998" y="3400000"/>
            <a:ext cx="2500000" cy="2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255" name="Rect"/>
          <p:cNvSpPr/>
          <p:nvPr/>
        </p:nvSpPr>
        <p:spPr>
          <a:xfrm>
            <a:off x="8999998" y="3400000"/>
            <a:ext cx="250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521" name="TextBox"/>
          <p:cNvSpPr txBox="1"/>
          <p:nvPr/>
        </p:nvSpPr>
        <p:spPr>
          <a:xfrm>
            <a:off x="9199998" y="360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SESSION 4</a:t>
            </a:r>
          </a:p>
        </p:txBody>
      </p:sp>
      <p:sp>
        <p:nvSpPr>
          <p:cNvPr id="6881" name="TextBox"/>
          <p:cNvSpPr txBox="1"/>
          <p:nvPr/>
        </p:nvSpPr>
        <p:spPr>
          <a:xfrm>
            <a:off x="9199998" y="4050000"/>
            <a:ext cx="2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Embodied carbon</a:t>
            </a:r>
          </a:p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+ site actions</a:t>
            </a:r>
          </a:p>
        </p:txBody>
      </p:sp>
      <p:sp>
        <p:nvSpPr>
          <p:cNvPr id="6475" name="TextBox"/>
          <p:cNvSpPr txBox="1"/>
          <p:nvPr/>
        </p:nvSpPr>
        <p:spPr>
          <a:xfrm>
            <a:off x="9199998" y="5000000"/>
            <a:ext cx="2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1.5h</a:t>
            </a:r>
          </a:p>
        </p:txBody>
      </p:sp>
      <p:sp>
        <p:nvSpPr>
          <p:cNvPr id="5014" name="TextBox"/>
          <p:cNvSpPr txBox="1"/>
          <p:nvPr/>
        </p:nvSpPr>
        <p:spPr>
          <a:xfrm>
            <a:off x="9199998" y="5350000"/>
            <a:ext cx="2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Five things you can do, starting Monday</a:t>
            </a:r>
          </a:p>
        </p:txBody>
      </p:sp>
      <p:sp>
        <p:nvSpPr>
          <p:cNvPr id="7257" name="Rect"/>
          <p:cNvSpPr/>
          <p:nvPr/>
        </p:nvSpPr>
        <p:spPr>
          <a:xfrm>
            <a:off x="700000" y="6050000"/>
            <a:ext cx="10800000" cy="32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01" name="TextBox"/>
          <p:cNvSpPr txBox="1"/>
          <p:nvPr/>
        </p:nvSpPr>
        <p:spPr>
          <a:xfrm>
            <a:off x="900000" y="6080000"/>
            <a:ext cx="10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DF5327"/>
                </a:solidFill>
                <a:latin typeface="Arial" panose="020B0604020202020204" pitchFamily="34" charset="0"/>
              </a:rPr>
              <a:t>PRACTICAL OUTPUT:  </a:t>
            </a:r>
            <a:r>
              <a:rPr lang="en-IE" sz="1300">
                <a:solidFill>
                  <a:srgbClr val="FFFFFF"/>
                </a:solidFill>
                <a:latin typeface="Arial" panose="020B0604020202020204" pitchFamily="34" charset="0"/>
              </a:rPr>
              <a:t>a one-page site handout with climate impacts, key policies, and a circular vs linear chart for your own trade</a:t>
            </a:r>
          </a:p>
        </p:txBody>
      </p:sp>
      <p:sp>
        <p:nvSpPr>
          <p:cNvPr id="722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BEFORE WE START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Six terms you'll hear all module</a:t>
            </a:r>
          </a:p>
        </p:txBody>
      </p:sp>
      <p:sp>
        <p:nvSpPr>
          <p:cNvPr id="1444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i="1">
                <a:solidFill>
                  <a:srgbClr val="555555"/>
                </a:solidFill>
                <a:latin typeface="Arial" panose="020B0604020202020204" pitchFamily="34" charset="0"/>
              </a:rPr>
              <a:t>Get familiar now. The full glossary is in your workbook.</a:t>
            </a:r>
          </a:p>
        </p:txBody>
      </p:sp>
      <p:sp>
        <p:nvSpPr>
          <p:cNvPr id="10259" name="Rect"/>
          <p:cNvSpPr/>
          <p:nvPr/>
        </p:nvSpPr>
        <p:spPr>
          <a:xfrm>
            <a:off x="700000" y="2400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906" name="Rect"/>
          <p:cNvSpPr/>
          <p:nvPr/>
        </p:nvSpPr>
        <p:spPr>
          <a:xfrm>
            <a:off x="700000" y="2400000"/>
            <a:ext cx="80000" cy="185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200" name="TextBox"/>
          <p:cNvSpPr txBox="1"/>
          <p:nvPr/>
        </p:nvSpPr>
        <p:spPr>
          <a:xfrm>
            <a:off x="900000" y="2550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052E56"/>
                </a:solidFill>
                <a:latin typeface="Arial" panose="020B0604020202020204" pitchFamily="34" charset="0"/>
              </a:rPr>
              <a:t>CE</a:t>
            </a:r>
          </a:p>
        </p:txBody>
      </p:sp>
      <p:sp>
        <p:nvSpPr>
          <p:cNvPr id="985" name="TextBox"/>
          <p:cNvSpPr txBox="1"/>
          <p:nvPr/>
        </p:nvSpPr>
        <p:spPr>
          <a:xfrm>
            <a:off x="900000" y="320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Circular Economy</a:t>
            </a:r>
          </a:p>
        </p:txBody>
      </p:sp>
      <p:sp>
        <p:nvSpPr>
          <p:cNvPr id="9424" name="TextBox"/>
          <p:cNvSpPr txBox="1"/>
          <p:nvPr/>
        </p:nvSpPr>
        <p:spPr>
          <a:xfrm>
            <a:off x="900000" y="3600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An economic model where materials and products are kept in use as long as possible — opposite of ‘take-make-waste’.</a:t>
            </a:r>
          </a:p>
        </p:txBody>
      </p:sp>
      <p:sp>
        <p:nvSpPr>
          <p:cNvPr id="12863" name="Rect"/>
          <p:cNvSpPr/>
          <p:nvPr/>
        </p:nvSpPr>
        <p:spPr>
          <a:xfrm>
            <a:off x="4375000" y="2400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556" name="Rect"/>
          <p:cNvSpPr/>
          <p:nvPr/>
        </p:nvSpPr>
        <p:spPr>
          <a:xfrm>
            <a:off x="4375000" y="2400000"/>
            <a:ext cx="80000" cy="185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526" name="TextBox"/>
          <p:cNvSpPr txBox="1"/>
          <p:nvPr/>
        </p:nvSpPr>
        <p:spPr>
          <a:xfrm>
            <a:off x="4575000" y="2550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0E7765"/>
                </a:solidFill>
                <a:latin typeface="Arial" panose="020B0604020202020204" pitchFamily="34" charset="0"/>
              </a:rPr>
              <a:t>LCA</a:t>
            </a:r>
          </a:p>
        </p:txBody>
      </p:sp>
      <p:sp>
        <p:nvSpPr>
          <p:cNvPr id="8912" name="TextBox"/>
          <p:cNvSpPr txBox="1"/>
          <p:nvPr/>
        </p:nvSpPr>
        <p:spPr>
          <a:xfrm>
            <a:off x="4575000" y="320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Life Cycle Assessment</a:t>
            </a:r>
          </a:p>
        </p:txBody>
      </p:sp>
      <p:sp>
        <p:nvSpPr>
          <p:cNvPr id="4348" name="TextBox"/>
          <p:cNvSpPr txBox="1"/>
          <p:nvPr/>
        </p:nvSpPr>
        <p:spPr>
          <a:xfrm>
            <a:off x="4575000" y="3600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A method to calculate the environmental impacts of a product across its whole life, from cradle to grave.</a:t>
            </a:r>
          </a:p>
        </p:txBody>
      </p:sp>
      <p:sp>
        <p:nvSpPr>
          <p:cNvPr id="7426" name="Rect"/>
          <p:cNvSpPr/>
          <p:nvPr/>
        </p:nvSpPr>
        <p:spPr>
          <a:xfrm>
            <a:off x="8050000" y="2400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69" name="Rect"/>
          <p:cNvSpPr/>
          <p:nvPr/>
        </p:nvSpPr>
        <p:spPr>
          <a:xfrm>
            <a:off x="8050000" y="2400000"/>
            <a:ext cx="80000" cy="185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520" name="TextBox"/>
          <p:cNvSpPr txBox="1"/>
          <p:nvPr/>
        </p:nvSpPr>
        <p:spPr>
          <a:xfrm>
            <a:off x="8250000" y="2550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47994D"/>
                </a:solidFill>
                <a:latin typeface="Arial" panose="020B0604020202020204" pitchFamily="34" charset="0"/>
              </a:rPr>
              <a:t>EPD</a:t>
            </a:r>
          </a:p>
        </p:txBody>
      </p:sp>
      <p:sp>
        <p:nvSpPr>
          <p:cNvPr id="6991" name="TextBox"/>
          <p:cNvSpPr txBox="1"/>
          <p:nvPr/>
        </p:nvSpPr>
        <p:spPr>
          <a:xfrm>
            <a:off x="8250000" y="320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Environmental Product Declaration</a:t>
            </a:r>
          </a:p>
        </p:txBody>
      </p:sp>
      <p:sp>
        <p:nvSpPr>
          <p:cNvPr id="5771" name="TextBox"/>
          <p:cNvSpPr txBox="1"/>
          <p:nvPr/>
        </p:nvSpPr>
        <p:spPr>
          <a:xfrm>
            <a:off x="8250000" y="3600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A standardised, third-party-verified report showing a product's environmental impact across its lifecycle.</a:t>
            </a:r>
          </a:p>
        </p:txBody>
      </p:sp>
      <p:sp>
        <p:nvSpPr>
          <p:cNvPr id="9422" name="Rect"/>
          <p:cNvSpPr/>
          <p:nvPr/>
        </p:nvSpPr>
        <p:spPr>
          <a:xfrm>
            <a:off x="700000" y="4425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261" name="Rect"/>
          <p:cNvSpPr/>
          <p:nvPr/>
        </p:nvSpPr>
        <p:spPr>
          <a:xfrm>
            <a:off x="700000" y="4425000"/>
            <a:ext cx="80000" cy="18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574" name="TextBox"/>
          <p:cNvSpPr txBox="1"/>
          <p:nvPr/>
        </p:nvSpPr>
        <p:spPr>
          <a:xfrm>
            <a:off x="900000" y="4575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DF5327"/>
                </a:solidFill>
                <a:latin typeface="Arial" panose="020B0604020202020204" pitchFamily="34" charset="0"/>
              </a:rPr>
              <a:t>EC</a:t>
            </a:r>
          </a:p>
        </p:txBody>
      </p:sp>
      <p:sp>
        <p:nvSpPr>
          <p:cNvPr id="2589" name="TextBox"/>
          <p:cNvSpPr txBox="1"/>
          <p:nvPr/>
        </p:nvSpPr>
        <p:spPr>
          <a:xfrm>
            <a:off x="900000" y="5225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Embodied Carbon</a:t>
            </a:r>
          </a:p>
        </p:txBody>
      </p:sp>
      <p:sp>
        <p:nvSpPr>
          <p:cNvPr id="7535" name="TextBox"/>
          <p:cNvSpPr txBox="1"/>
          <p:nvPr/>
        </p:nvSpPr>
        <p:spPr>
          <a:xfrm>
            <a:off x="900000" y="5625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The CO₂ released to make, transport and install a material — before the building is even used.</a:t>
            </a:r>
          </a:p>
        </p:txBody>
      </p:sp>
      <p:sp>
        <p:nvSpPr>
          <p:cNvPr id="12329" name="Rect"/>
          <p:cNvSpPr/>
          <p:nvPr/>
        </p:nvSpPr>
        <p:spPr>
          <a:xfrm>
            <a:off x="4375000" y="4425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53" name="Rect"/>
          <p:cNvSpPr/>
          <p:nvPr/>
        </p:nvSpPr>
        <p:spPr>
          <a:xfrm>
            <a:off x="4375000" y="4425000"/>
            <a:ext cx="80000" cy="185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579" name="TextBox"/>
          <p:cNvSpPr txBox="1"/>
          <p:nvPr/>
        </p:nvSpPr>
        <p:spPr>
          <a:xfrm>
            <a:off x="4575000" y="4575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F99F3E"/>
                </a:solidFill>
                <a:latin typeface="Arial" panose="020B0604020202020204" pitchFamily="34" charset="0"/>
              </a:rPr>
              <a:t>CSRD</a:t>
            </a:r>
          </a:p>
        </p:txBody>
      </p:sp>
      <p:sp>
        <p:nvSpPr>
          <p:cNvPr id="8950" name="TextBox"/>
          <p:cNvSpPr txBox="1"/>
          <p:nvPr/>
        </p:nvSpPr>
        <p:spPr>
          <a:xfrm>
            <a:off x="4575000" y="5225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Corporate Sustainability Reporting Directive</a:t>
            </a:r>
          </a:p>
        </p:txBody>
      </p:sp>
      <p:sp>
        <p:nvSpPr>
          <p:cNvPr id="257" name="TextBox"/>
          <p:cNvSpPr txBox="1"/>
          <p:nvPr/>
        </p:nvSpPr>
        <p:spPr>
          <a:xfrm>
            <a:off x="4575000" y="5625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EU 2024 directive requiring large companies to publicly report their environmental impact.</a:t>
            </a:r>
          </a:p>
        </p:txBody>
      </p:sp>
      <p:sp>
        <p:nvSpPr>
          <p:cNvPr id="10017" name="Rect"/>
          <p:cNvSpPr/>
          <p:nvPr/>
        </p:nvSpPr>
        <p:spPr>
          <a:xfrm>
            <a:off x="8050000" y="4425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783" name="Rect"/>
          <p:cNvSpPr/>
          <p:nvPr/>
        </p:nvSpPr>
        <p:spPr>
          <a:xfrm>
            <a:off x="8050000" y="4425000"/>
            <a:ext cx="80000" cy="185000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188" name="TextBox"/>
          <p:cNvSpPr txBox="1"/>
          <p:nvPr/>
        </p:nvSpPr>
        <p:spPr>
          <a:xfrm>
            <a:off x="8250000" y="4575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8B5A2B"/>
                </a:solidFill>
                <a:latin typeface="Arial" panose="020B0604020202020204" pitchFamily="34" charset="0"/>
              </a:rPr>
              <a:t>GPP</a:t>
            </a:r>
          </a:p>
        </p:txBody>
      </p:sp>
      <p:sp>
        <p:nvSpPr>
          <p:cNvPr id="5635" name="TextBox"/>
          <p:cNvSpPr txBox="1"/>
          <p:nvPr/>
        </p:nvSpPr>
        <p:spPr>
          <a:xfrm>
            <a:off x="8250000" y="5225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Green Public Procurement</a:t>
            </a:r>
          </a:p>
        </p:txBody>
      </p:sp>
      <p:sp>
        <p:nvSpPr>
          <p:cNvPr id="7229" name="TextBox"/>
          <p:cNvSpPr txBox="1"/>
          <p:nvPr/>
        </p:nvSpPr>
        <p:spPr>
          <a:xfrm>
            <a:off x="8250000" y="5625000"/>
            <a:ext cx="3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Buying environmentally-better products in the public sector. Ireland: ‘Buying Greener’ strategy.</a:t>
            </a:r>
          </a:p>
        </p:txBody>
      </p:sp>
      <p:sp>
        <p:nvSpPr>
          <p:cNvPr id="737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3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964" name="Rect"/>
          <p:cNvSpPr/>
          <p:nvPr/>
        </p:nvSpPr>
        <p:spPr>
          <a:xfrm>
            <a:off x="700000" y="1800000"/>
            <a:ext cx="60000" cy="32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99" name="TextBox"/>
          <p:cNvSpPr txBox="1"/>
          <p:nvPr/>
        </p:nvSpPr>
        <p:spPr>
          <a:xfrm>
            <a:off x="900000" y="17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SESSION 1 OF 4</a:t>
            </a:r>
          </a:p>
        </p:txBody>
      </p:sp>
      <p:sp>
        <p:nvSpPr>
          <p:cNvPr id="7236" name="TextBox"/>
          <p:cNvSpPr txBox="1"/>
          <p:nvPr/>
        </p:nvSpPr>
        <p:spPr>
          <a:xfrm>
            <a:off x="900000" y="2200000"/>
            <a:ext cx="10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20"/>
              </a:spcAft>
              <a:buNone/>
            </a:pPr>
            <a:r>
              <a:rPr lang="en-IE" sz="5400" b="1">
                <a:solidFill>
                  <a:srgbClr val="FFFFFF"/>
                </a:solidFill>
                <a:latin typeface="Arial" panose="020B0604020202020204" pitchFamily="34" charset="0"/>
              </a:rPr>
              <a:t>Construction's Resource Footprint</a:t>
            </a:r>
          </a:p>
        </p:txBody>
      </p:sp>
      <p:sp>
        <p:nvSpPr>
          <p:cNvPr id="1600" name="TextBox"/>
          <p:cNvSpPr txBox="1"/>
          <p:nvPr/>
        </p:nvSpPr>
        <p:spPr>
          <a:xfrm>
            <a:off x="900000" y="4400000"/>
            <a:ext cx="1050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>
                <a:solidFill>
                  <a:srgbClr val="FFFFFF"/>
                </a:solidFill>
                <a:latin typeface="Arial" panose="020B0604020202020204" pitchFamily="34" charset="0"/>
              </a:rPr>
              <a:t>Why what we build matters for the planet — and for the climate clock  •  1.5 hours</a:t>
            </a:r>
          </a:p>
        </p:txBody>
      </p:sp>
      <p:sp>
        <p:nvSpPr>
          <p:cNvPr id="7999" name="TextBox"/>
          <p:cNvSpPr txBox="1"/>
          <p:nvPr/>
        </p:nvSpPr>
        <p:spPr>
          <a:xfrm>
            <a:off x="11000000" y="6450000"/>
            <a:ext cx="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A0B0C0"/>
                </a:solidFill>
                <a:latin typeface="Arial" panose="020B0604020202020204" pitchFamily="34" charset="0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0" name="TextBox"/>
          <p:cNvSpPr txBox="1"/>
          <p:nvPr/>
        </p:nvSpPr>
        <p:spPr>
          <a:xfrm>
            <a:off x="700000" y="400000"/>
            <a:ext cx="8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1  ·  THE NUMBERS</a:t>
            </a:r>
          </a:p>
        </p:txBody>
      </p:sp>
      <p:sp>
        <p:nvSpPr>
          <p:cNvPr id="6168" name="TextBox"/>
          <p:cNvSpPr txBox="1"/>
          <p:nvPr/>
        </p:nvSpPr>
        <p:spPr>
          <a:xfrm>
            <a:off x="700000" y="8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Construction is the largest industrial sector on Earth</a:t>
            </a:r>
          </a:p>
        </p:txBody>
      </p:sp>
      <p:sp>
        <p:nvSpPr>
          <p:cNvPr id="3344" name="TextBox"/>
          <p:cNvSpPr txBox="1"/>
          <p:nvPr/>
        </p:nvSpPr>
        <p:spPr>
          <a:xfrm>
            <a:off x="700000" y="17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i="1">
                <a:solidFill>
                  <a:srgbClr val="555555"/>
                </a:solidFill>
                <a:latin typeface="Arial" panose="020B0604020202020204" pitchFamily="34" charset="0"/>
              </a:rPr>
              <a:t>And it has the resource footprint to prove it.</a:t>
            </a:r>
          </a:p>
        </p:txBody>
      </p:sp>
      <p:sp>
        <p:nvSpPr>
          <p:cNvPr id="14519" name="Rect"/>
          <p:cNvSpPr/>
          <p:nvPr/>
        </p:nvSpPr>
        <p:spPr>
          <a:xfrm>
            <a:off x="700000" y="2700000"/>
            <a:ext cx="3450000" cy="32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469" name="Rect"/>
          <p:cNvSpPr/>
          <p:nvPr/>
        </p:nvSpPr>
        <p:spPr>
          <a:xfrm>
            <a:off x="700000" y="2700000"/>
            <a:ext cx="3450000" cy="12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068" name="Rect"/>
          <p:cNvSpPr/>
          <p:nvPr/>
        </p:nvSpPr>
        <p:spPr>
          <a:xfrm>
            <a:off x="2075000" y="3100000"/>
            <a:ext cx="700000" cy="3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534" name="Rect"/>
          <p:cNvSpPr/>
          <p:nvPr/>
        </p:nvSpPr>
        <p:spPr>
          <a:xfrm>
            <a:off x="2275000" y="2900000"/>
            <a:ext cx="3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850" name="Rect"/>
          <p:cNvSpPr/>
          <p:nvPr/>
        </p:nvSpPr>
        <p:spPr>
          <a:xfrm>
            <a:off x="2475000" y="3000000"/>
            <a:ext cx="200000" cy="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49" name="TextBox"/>
          <p:cNvSpPr txBox="1"/>
          <p:nvPr/>
        </p:nvSpPr>
        <p:spPr>
          <a:xfrm>
            <a:off x="900000" y="3650000"/>
            <a:ext cx="305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7200" b="1">
                <a:solidFill>
                  <a:srgbClr val="052E56"/>
                </a:solidFill>
                <a:latin typeface="Arial" panose="020B0604020202020204" pitchFamily="34" charset="0"/>
              </a:rPr>
              <a:t>50%</a:t>
            </a:r>
          </a:p>
        </p:txBody>
      </p:sp>
      <p:sp>
        <p:nvSpPr>
          <p:cNvPr id="3208" name="TextBox"/>
          <p:cNvSpPr txBox="1"/>
          <p:nvPr/>
        </p:nvSpPr>
        <p:spPr>
          <a:xfrm>
            <a:off x="900000" y="4650000"/>
            <a:ext cx="305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of ALL raw materials</a:t>
            </a:r>
          </a:p>
          <a:p>
            <a:pPr marL="0" indent="0" algn="ctr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extracted globally</a:t>
            </a:r>
          </a:p>
        </p:txBody>
      </p:sp>
      <p:sp>
        <p:nvSpPr>
          <p:cNvPr id="5079" name="TextBox"/>
          <p:cNvSpPr txBox="1"/>
          <p:nvPr/>
        </p:nvSpPr>
        <p:spPr>
          <a:xfrm>
            <a:off x="900000" y="5400000"/>
            <a:ext cx="30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...are used by construction</a:t>
            </a:r>
          </a:p>
        </p:txBody>
      </p:sp>
      <p:sp>
        <p:nvSpPr>
          <p:cNvPr id="11868" name="Rect"/>
          <p:cNvSpPr/>
          <p:nvPr/>
        </p:nvSpPr>
        <p:spPr>
          <a:xfrm>
            <a:off x="4325000" y="2700000"/>
            <a:ext cx="3450000" cy="32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90" name="Rect"/>
          <p:cNvSpPr/>
          <p:nvPr/>
        </p:nvSpPr>
        <p:spPr>
          <a:xfrm>
            <a:off x="4325000" y="2700000"/>
            <a:ext cx="3450000" cy="12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918" name="Rect"/>
          <p:cNvSpPr/>
          <p:nvPr/>
        </p:nvSpPr>
        <p:spPr>
          <a:xfrm>
            <a:off x="5850000" y="2900000"/>
            <a:ext cx="40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790" name="Rect"/>
          <p:cNvSpPr/>
          <p:nvPr/>
        </p:nvSpPr>
        <p:spPr>
          <a:xfrm>
            <a:off x="5900000" y="3020000"/>
            <a:ext cx="300000" cy="4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959" name="Rect"/>
          <p:cNvSpPr/>
          <p:nvPr/>
        </p:nvSpPr>
        <p:spPr>
          <a:xfrm>
            <a:off x="5980000" y="3100000"/>
            <a:ext cx="30000" cy="2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174" name="Rect"/>
          <p:cNvSpPr/>
          <p:nvPr/>
        </p:nvSpPr>
        <p:spPr>
          <a:xfrm>
            <a:off x="6050000" y="3100000"/>
            <a:ext cx="30000" cy="2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062" name="Rect"/>
          <p:cNvSpPr/>
          <p:nvPr/>
        </p:nvSpPr>
        <p:spPr>
          <a:xfrm>
            <a:off x="6120000" y="3100000"/>
            <a:ext cx="30000" cy="2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483" name="TextBox"/>
          <p:cNvSpPr txBox="1"/>
          <p:nvPr/>
        </p:nvSpPr>
        <p:spPr>
          <a:xfrm>
            <a:off x="4525000" y="3650000"/>
            <a:ext cx="305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7200" b="1">
                <a:solidFill>
                  <a:srgbClr val="DF5327"/>
                </a:solidFill>
                <a:latin typeface="Arial" panose="020B0604020202020204" pitchFamily="34" charset="0"/>
              </a:rPr>
              <a:t>35%</a:t>
            </a:r>
          </a:p>
        </p:txBody>
      </p:sp>
      <p:sp>
        <p:nvSpPr>
          <p:cNvPr id="1969" name="TextBox"/>
          <p:cNvSpPr txBox="1"/>
          <p:nvPr/>
        </p:nvSpPr>
        <p:spPr>
          <a:xfrm>
            <a:off x="4525000" y="4650000"/>
            <a:ext cx="305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of the EU's total</a:t>
            </a:r>
          </a:p>
          <a:p>
            <a:pPr marL="0" indent="0" algn="ctr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waste generation</a:t>
            </a:r>
          </a:p>
        </p:txBody>
      </p:sp>
      <p:sp>
        <p:nvSpPr>
          <p:cNvPr id="7645" name="TextBox"/>
          <p:cNvSpPr txBox="1"/>
          <p:nvPr/>
        </p:nvSpPr>
        <p:spPr>
          <a:xfrm>
            <a:off x="4525000" y="5400000"/>
            <a:ext cx="30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...comes from construction &amp; demolition</a:t>
            </a:r>
          </a:p>
        </p:txBody>
      </p:sp>
      <p:sp>
        <p:nvSpPr>
          <p:cNvPr id="10025" name="Rect"/>
          <p:cNvSpPr/>
          <p:nvPr/>
        </p:nvSpPr>
        <p:spPr>
          <a:xfrm>
            <a:off x="7950000" y="2700000"/>
            <a:ext cx="3450000" cy="32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078" name="Rect"/>
          <p:cNvSpPr/>
          <p:nvPr/>
        </p:nvSpPr>
        <p:spPr>
          <a:xfrm>
            <a:off x="7950000" y="2700000"/>
            <a:ext cx="3450000" cy="12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888" name="Rect"/>
          <p:cNvSpPr/>
          <p:nvPr/>
        </p:nvSpPr>
        <p:spPr>
          <a:xfrm>
            <a:off x="9525000" y="3100000"/>
            <a:ext cx="500000" cy="15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779" name="Rect"/>
          <p:cNvSpPr/>
          <p:nvPr/>
        </p:nvSpPr>
        <p:spPr>
          <a:xfrm>
            <a:off x="9475000" y="3000000"/>
            <a:ext cx="200000" cy="2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72" name="Rect"/>
          <p:cNvSpPr/>
          <p:nvPr/>
        </p:nvSpPr>
        <p:spPr>
          <a:xfrm>
            <a:off x="9705000" y="2950000"/>
            <a:ext cx="240000" cy="24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793" name="Rect"/>
          <p:cNvSpPr/>
          <p:nvPr/>
        </p:nvSpPr>
        <p:spPr>
          <a:xfrm>
            <a:off x="9875000" y="3030000"/>
            <a:ext cx="180000" cy="1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45" name="TextBox"/>
          <p:cNvSpPr txBox="1"/>
          <p:nvPr/>
        </p:nvSpPr>
        <p:spPr>
          <a:xfrm>
            <a:off x="8150000" y="3650000"/>
            <a:ext cx="305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7200" b="1">
                <a:solidFill>
                  <a:srgbClr val="47994D"/>
                </a:solidFill>
                <a:latin typeface="Arial" panose="020B0604020202020204" pitchFamily="34" charset="0"/>
              </a:rPr>
              <a:t>37%</a:t>
            </a:r>
          </a:p>
        </p:txBody>
      </p:sp>
      <p:sp>
        <p:nvSpPr>
          <p:cNvPr id="742" name="TextBox"/>
          <p:cNvSpPr txBox="1"/>
          <p:nvPr/>
        </p:nvSpPr>
        <p:spPr>
          <a:xfrm>
            <a:off x="8150000" y="4650000"/>
            <a:ext cx="305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of global</a:t>
            </a:r>
          </a:p>
          <a:p>
            <a:pPr marL="0" indent="0" algn="ctr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CO₂ emissions</a:t>
            </a:r>
          </a:p>
        </p:txBody>
      </p:sp>
      <p:sp>
        <p:nvSpPr>
          <p:cNvPr id="5098" name="TextBox"/>
          <p:cNvSpPr txBox="1"/>
          <p:nvPr/>
        </p:nvSpPr>
        <p:spPr>
          <a:xfrm>
            <a:off x="8150000" y="5400000"/>
            <a:ext cx="30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...are linked to construction &amp; buildings</a:t>
            </a:r>
          </a:p>
        </p:txBody>
      </p:sp>
      <p:sp>
        <p:nvSpPr>
          <p:cNvPr id="4390" name="TextBox"/>
          <p:cNvSpPr txBox="1"/>
          <p:nvPr/>
        </p:nvSpPr>
        <p:spPr>
          <a:xfrm>
            <a:off x="700000" y="6100000"/>
            <a:ext cx="1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Sources: EU Circular Economy Action Plan (COM 2020/98) · Building a Zero Carbon Ireland (IGBC, 2022)</a:t>
            </a:r>
          </a:p>
        </p:txBody>
      </p:sp>
      <p:sp>
        <p:nvSpPr>
          <p:cNvPr id="215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89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1  ·  WHERE WE STAND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Five countries, same challenge</a:t>
            </a:r>
          </a:p>
        </p:txBody>
      </p:sp>
      <p:sp>
        <p:nvSpPr>
          <p:cNvPr id="1444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i="1">
                <a:solidFill>
                  <a:srgbClr val="555555"/>
                </a:solidFill>
                <a:latin typeface="Arial" panose="020B0604020202020204" pitchFamily="34" charset="0"/>
              </a:rPr>
              <a:t>Where the INSIDE-CoVE partners stand on construction emissions and circularity.</a:t>
            </a:r>
          </a:p>
        </p:txBody>
      </p:sp>
      <p:sp>
        <p:nvSpPr>
          <p:cNvPr id="14550" name="Rect"/>
          <p:cNvSpPr/>
          <p:nvPr/>
        </p:nvSpPr>
        <p:spPr>
          <a:xfrm>
            <a:off x="636000" y="2550000"/>
            <a:ext cx="2080000" cy="34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32" name="Rect"/>
          <p:cNvSpPr/>
          <p:nvPr/>
        </p:nvSpPr>
        <p:spPr>
          <a:xfrm>
            <a:off x="636000" y="2550000"/>
            <a:ext cx="208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075" name="TextBox"/>
          <p:cNvSpPr txBox="1"/>
          <p:nvPr/>
        </p:nvSpPr>
        <p:spPr>
          <a:xfrm>
            <a:off x="736000" y="2750000"/>
            <a:ext cx="18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600">
                <a:solidFill>
                  <a:srgbClr val="1A1A1A"/>
                </a:solidFill>
                <a:latin typeface="Arial" panose="020B0604020202020204" pitchFamily="34" charset="0"/>
              </a:rPr>
              <a:t>🇮🇪</a:t>
            </a:r>
          </a:p>
        </p:txBody>
      </p:sp>
      <p:sp>
        <p:nvSpPr>
          <p:cNvPr id="1558" name="TextBox"/>
          <p:cNvSpPr txBox="1"/>
          <p:nvPr/>
        </p:nvSpPr>
        <p:spPr>
          <a:xfrm>
            <a:off x="736000" y="35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Ireland</a:t>
            </a:r>
          </a:p>
        </p:txBody>
      </p:sp>
      <p:sp>
        <p:nvSpPr>
          <p:cNvPr id="5320" name="TextBox"/>
          <p:cNvSpPr txBox="1"/>
          <p:nvPr/>
        </p:nvSpPr>
        <p:spPr>
          <a:xfrm>
            <a:off x="736000" y="40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23 Mt CO₂e/yr</a:t>
            </a:r>
          </a:p>
        </p:txBody>
      </p:sp>
      <p:sp>
        <p:nvSpPr>
          <p:cNvPr id="7870" name="TextBox"/>
          <p:cNvSpPr txBox="1"/>
          <p:nvPr/>
        </p:nvSpPr>
        <p:spPr>
          <a:xfrm>
            <a:off x="736000" y="44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from built environment</a:t>
            </a:r>
          </a:p>
        </p:txBody>
      </p:sp>
      <p:sp>
        <p:nvSpPr>
          <p:cNvPr id="3864" name="TextBox"/>
          <p:cNvSpPr txBox="1"/>
          <p:nvPr/>
        </p:nvSpPr>
        <p:spPr>
          <a:xfrm>
            <a:off x="736000" y="49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37% of national emissions</a:t>
            </a:r>
          </a:p>
        </p:txBody>
      </p:sp>
      <p:sp>
        <p:nvSpPr>
          <p:cNvPr id="6763" name="Rect"/>
          <p:cNvSpPr/>
          <p:nvPr/>
        </p:nvSpPr>
        <p:spPr>
          <a:xfrm>
            <a:off x="786000" y="5450000"/>
            <a:ext cx="1780000" cy="3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66" name="TextBox"/>
          <p:cNvSpPr txBox="1"/>
          <p:nvPr/>
        </p:nvSpPr>
        <p:spPr>
          <a:xfrm>
            <a:off x="736000" y="5550000"/>
            <a:ext cx="18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052E56"/>
                </a:solidFill>
                <a:latin typeface="Arial" panose="020B0604020202020204" pitchFamily="34" charset="0"/>
              </a:rPr>
              <a:t>Lead: TUS</a:t>
            </a:r>
          </a:p>
        </p:txBody>
      </p:sp>
      <p:sp>
        <p:nvSpPr>
          <p:cNvPr id="13229" name="Rect"/>
          <p:cNvSpPr/>
          <p:nvPr/>
        </p:nvSpPr>
        <p:spPr>
          <a:xfrm>
            <a:off x="2846000" y="2550000"/>
            <a:ext cx="2080000" cy="34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77" name="Rect"/>
          <p:cNvSpPr/>
          <p:nvPr/>
        </p:nvSpPr>
        <p:spPr>
          <a:xfrm>
            <a:off x="2846000" y="2550000"/>
            <a:ext cx="2080000" cy="8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52" name="TextBox"/>
          <p:cNvSpPr txBox="1"/>
          <p:nvPr/>
        </p:nvSpPr>
        <p:spPr>
          <a:xfrm>
            <a:off x="2946000" y="2750000"/>
            <a:ext cx="18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600">
                <a:solidFill>
                  <a:srgbClr val="1A1A1A"/>
                </a:solidFill>
                <a:latin typeface="Arial" panose="020B0604020202020204" pitchFamily="34" charset="0"/>
              </a:rPr>
              <a:t>🇩🇪</a:t>
            </a:r>
          </a:p>
        </p:txBody>
      </p:sp>
      <p:sp>
        <p:nvSpPr>
          <p:cNvPr id="4820" name="TextBox"/>
          <p:cNvSpPr txBox="1"/>
          <p:nvPr/>
        </p:nvSpPr>
        <p:spPr>
          <a:xfrm>
            <a:off x="2946000" y="35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Germany</a:t>
            </a:r>
          </a:p>
        </p:txBody>
      </p:sp>
      <p:sp>
        <p:nvSpPr>
          <p:cNvPr id="1840" name="TextBox"/>
          <p:cNvSpPr txBox="1"/>
          <p:nvPr/>
        </p:nvSpPr>
        <p:spPr>
          <a:xfrm>
            <a:off x="2946000" y="40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0E7765"/>
                </a:solidFill>
                <a:latin typeface="Arial" panose="020B0604020202020204" pitchFamily="34" charset="0"/>
              </a:rPr>
              <a:t>120 Mt CO₂e/yr</a:t>
            </a:r>
          </a:p>
        </p:txBody>
      </p:sp>
      <p:sp>
        <p:nvSpPr>
          <p:cNvPr id="476" name="TextBox"/>
          <p:cNvSpPr txBox="1"/>
          <p:nvPr/>
        </p:nvSpPr>
        <p:spPr>
          <a:xfrm>
            <a:off x="2946000" y="44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from built environment</a:t>
            </a:r>
          </a:p>
        </p:txBody>
      </p:sp>
      <p:sp>
        <p:nvSpPr>
          <p:cNvPr id="7329" name="TextBox"/>
          <p:cNvSpPr txBox="1"/>
          <p:nvPr/>
        </p:nvSpPr>
        <p:spPr>
          <a:xfrm>
            <a:off x="2946000" y="49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~33% of national emissions</a:t>
            </a:r>
          </a:p>
        </p:txBody>
      </p:sp>
      <p:sp>
        <p:nvSpPr>
          <p:cNvPr id="10386" name="Rect"/>
          <p:cNvSpPr/>
          <p:nvPr/>
        </p:nvSpPr>
        <p:spPr>
          <a:xfrm>
            <a:off x="2996000" y="5450000"/>
            <a:ext cx="1780000" cy="3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049" name="TextBox"/>
          <p:cNvSpPr txBox="1"/>
          <p:nvPr/>
        </p:nvSpPr>
        <p:spPr>
          <a:xfrm>
            <a:off x="2946000" y="5550000"/>
            <a:ext cx="18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0E7765"/>
                </a:solidFill>
                <a:latin typeface="Arial" panose="020B0604020202020204" pitchFamily="34" charset="0"/>
              </a:rPr>
              <a:t>Building law since 2020</a:t>
            </a:r>
          </a:p>
        </p:txBody>
      </p:sp>
      <p:sp>
        <p:nvSpPr>
          <p:cNvPr id="5665" name="Rect"/>
          <p:cNvSpPr/>
          <p:nvPr/>
        </p:nvSpPr>
        <p:spPr>
          <a:xfrm>
            <a:off x="5056000" y="2550000"/>
            <a:ext cx="2080000" cy="34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81" name="Rect"/>
          <p:cNvSpPr/>
          <p:nvPr/>
        </p:nvSpPr>
        <p:spPr>
          <a:xfrm>
            <a:off x="5056000" y="2550000"/>
            <a:ext cx="20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75" name="TextBox"/>
          <p:cNvSpPr txBox="1"/>
          <p:nvPr/>
        </p:nvSpPr>
        <p:spPr>
          <a:xfrm>
            <a:off x="5156000" y="2750000"/>
            <a:ext cx="18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600">
                <a:solidFill>
                  <a:srgbClr val="1A1A1A"/>
                </a:solidFill>
                <a:latin typeface="Arial" panose="020B0604020202020204" pitchFamily="34" charset="0"/>
              </a:rPr>
              <a:t>🇬🇷</a:t>
            </a:r>
          </a:p>
        </p:txBody>
      </p:sp>
      <p:sp>
        <p:nvSpPr>
          <p:cNvPr id="6227" name="TextBox"/>
          <p:cNvSpPr txBox="1"/>
          <p:nvPr/>
        </p:nvSpPr>
        <p:spPr>
          <a:xfrm>
            <a:off x="5156000" y="35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Greece</a:t>
            </a:r>
          </a:p>
        </p:txBody>
      </p:sp>
      <p:sp>
        <p:nvSpPr>
          <p:cNvPr id="5134" name="TextBox"/>
          <p:cNvSpPr txBox="1"/>
          <p:nvPr/>
        </p:nvSpPr>
        <p:spPr>
          <a:xfrm>
            <a:off x="5156000" y="40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47994D"/>
                </a:solidFill>
                <a:latin typeface="Arial" panose="020B0604020202020204" pitchFamily="34" charset="0"/>
              </a:rPr>
              <a:t>13 Mt CO₂e/yr</a:t>
            </a:r>
          </a:p>
        </p:txBody>
      </p:sp>
      <p:sp>
        <p:nvSpPr>
          <p:cNvPr id="5049" name="TextBox"/>
          <p:cNvSpPr txBox="1"/>
          <p:nvPr/>
        </p:nvSpPr>
        <p:spPr>
          <a:xfrm>
            <a:off x="5156000" y="44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from built environment</a:t>
            </a:r>
          </a:p>
        </p:txBody>
      </p:sp>
      <p:sp>
        <p:nvSpPr>
          <p:cNvPr id="8343" name="TextBox"/>
          <p:cNvSpPr txBox="1"/>
          <p:nvPr/>
        </p:nvSpPr>
        <p:spPr>
          <a:xfrm>
            <a:off x="5156000" y="49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~28% of national emissions</a:t>
            </a:r>
          </a:p>
        </p:txBody>
      </p:sp>
      <p:sp>
        <p:nvSpPr>
          <p:cNvPr id="6846" name="Rect"/>
          <p:cNvSpPr/>
          <p:nvPr/>
        </p:nvSpPr>
        <p:spPr>
          <a:xfrm>
            <a:off x="5206000" y="5450000"/>
            <a:ext cx="1780000" cy="3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169" name="TextBox"/>
          <p:cNvSpPr txBox="1"/>
          <p:nvPr/>
        </p:nvSpPr>
        <p:spPr>
          <a:xfrm>
            <a:off x="5156000" y="5550000"/>
            <a:ext cx="18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47994D"/>
                </a:solidFill>
                <a:latin typeface="Arial" panose="020B0604020202020204" pitchFamily="34" charset="0"/>
              </a:rPr>
              <a:t>EU Just Transition fund</a:t>
            </a:r>
          </a:p>
        </p:txBody>
      </p:sp>
      <p:sp>
        <p:nvSpPr>
          <p:cNvPr id="7110" name="Rect"/>
          <p:cNvSpPr/>
          <p:nvPr/>
        </p:nvSpPr>
        <p:spPr>
          <a:xfrm>
            <a:off x="7266000" y="2550000"/>
            <a:ext cx="2080000" cy="34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145" name="Rect"/>
          <p:cNvSpPr/>
          <p:nvPr/>
        </p:nvSpPr>
        <p:spPr>
          <a:xfrm>
            <a:off x="7266000" y="2550000"/>
            <a:ext cx="20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289" name="TextBox"/>
          <p:cNvSpPr txBox="1"/>
          <p:nvPr/>
        </p:nvSpPr>
        <p:spPr>
          <a:xfrm>
            <a:off x="7366000" y="2750000"/>
            <a:ext cx="18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600">
                <a:solidFill>
                  <a:srgbClr val="1A1A1A"/>
                </a:solidFill>
                <a:latin typeface="Arial" panose="020B0604020202020204" pitchFamily="34" charset="0"/>
              </a:rPr>
              <a:t>🇪🇸</a:t>
            </a:r>
          </a:p>
        </p:txBody>
      </p:sp>
      <p:sp>
        <p:nvSpPr>
          <p:cNvPr id="9721" name="TextBox"/>
          <p:cNvSpPr txBox="1"/>
          <p:nvPr/>
        </p:nvSpPr>
        <p:spPr>
          <a:xfrm>
            <a:off x="7366000" y="35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Spain</a:t>
            </a:r>
          </a:p>
        </p:txBody>
      </p:sp>
      <p:sp>
        <p:nvSpPr>
          <p:cNvPr id="7500" name="TextBox"/>
          <p:cNvSpPr txBox="1"/>
          <p:nvPr/>
        </p:nvSpPr>
        <p:spPr>
          <a:xfrm>
            <a:off x="7366000" y="40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65 Mt CO₂e/yr</a:t>
            </a:r>
          </a:p>
        </p:txBody>
      </p:sp>
      <p:sp>
        <p:nvSpPr>
          <p:cNvPr id="4263" name="TextBox"/>
          <p:cNvSpPr txBox="1"/>
          <p:nvPr/>
        </p:nvSpPr>
        <p:spPr>
          <a:xfrm>
            <a:off x="7366000" y="44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from built environment</a:t>
            </a:r>
          </a:p>
        </p:txBody>
      </p:sp>
      <p:sp>
        <p:nvSpPr>
          <p:cNvPr id="7593" name="TextBox"/>
          <p:cNvSpPr txBox="1"/>
          <p:nvPr/>
        </p:nvSpPr>
        <p:spPr>
          <a:xfrm>
            <a:off x="7366000" y="49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~30% of national emissions</a:t>
            </a:r>
          </a:p>
        </p:txBody>
      </p:sp>
      <p:sp>
        <p:nvSpPr>
          <p:cNvPr id="14428" name="Rect"/>
          <p:cNvSpPr/>
          <p:nvPr/>
        </p:nvSpPr>
        <p:spPr>
          <a:xfrm>
            <a:off x="7416000" y="5450000"/>
            <a:ext cx="1780000" cy="3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938" name="TextBox"/>
          <p:cNvSpPr txBox="1"/>
          <p:nvPr/>
        </p:nvSpPr>
        <p:spPr>
          <a:xfrm>
            <a:off x="7366000" y="5550000"/>
            <a:ext cx="18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DF5327"/>
                </a:solidFill>
                <a:latin typeface="Arial" panose="020B0604020202020204" pitchFamily="34" charset="0"/>
              </a:rPr>
              <a:t>Strong CE plan since 2020</a:t>
            </a:r>
          </a:p>
        </p:txBody>
      </p:sp>
      <p:sp>
        <p:nvSpPr>
          <p:cNvPr id="8722" name="Rect"/>
          <p:cNvSpPr/>
          <p:nvPr/>
        </p:nvSpPr>
        <p:spPr>
          <a:xfrm>
            <a:off x="9476000" y="2550000"/>
            <a:ext cx="2080000" cy="34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963" name="Rect"/>
          <p:cNvSpPr/>
          <p:nvPr/>
        </p:nvSpPr>
        <p:spPr>
          <a:xfrm>
            <a:off x="9476000" y="2550000"/>
            <a:ext cx="2080000" cy="8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63" name="TextBox"/>
          <p:cNvSpPr txBox="1"/>
          <p:nvPr/>
        </p:nvSpPr>
        <p:spPr>
          <a:xfrm>
            <a:off x="9576000" y="2750000"/>
            <a:ext cx="18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600">
                <a:solidFill>
                  <a:srgbClr val="1A1A1A"/>
                </a:solidFill>
                <a:latin typeface="Arial" panose="020B0604020202020204" pitchFamily="34" charset="0"/>
              </a:rPr>
              <a:t>🇨🇾</a:t>
            </a:r>
          </a:p>
        </p:txBody>
      </p:sp>
      <p:sp>
        <p:nvSpPr>
          <p:cNvPr id="9684" name="TextBox"/>
          <p:cNvSpPr txBox="1"/>
          <p:nvPr/>
        </p:nvSpPr>
        <p:spPr>
          <a:xfrm>
            <a:off x="9576000" y="35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Cyprus</a:t>
            </a:r>
          </a:p>
        </p:txBody>
      </p:sp>
      <p:sp>
        <p:nvSpPr>
          <p:cNvPr id="600" name="TextBox"/>
          <p:cNvSpPr txBox="1"/>
          <p:nvPr/>
        </p:nvSpPr>
        <p:spPr>
          <a:xfrm>
            <a:off x="9576000" y="40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99F3E"/>
                </a:solidFill>
                <a:latin typeface="Arial" panose="020B0604020202020204" pitchFamily="34" charset="0"/>
              </a:rPr>
              <a:t>1.2 Mt CO₂e/yr</a:t>
            </a:r>
          </a:p>
        </p:txBody>
      </p:sp>
      <p:sp>
        <p:nvSpPr>
          <p:cNvPr id="9702" name="TextBox"/>
          <p:cNvSpPr txBox="1"/>
          <p:nvPr/>
        </p:nvSpPr>
        <p:spPr>
          <a:xfrm>
            <a:off x="9576000" y="44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from built environment</a:t>
            </a:r>
          </a:p>
        </p:txBody>
      </p:sp>
      <p:sp>
        <p:nvSpPr>
          <p:cNvPr id="6619" name="TextBox"/>
          <p:cNvSpPr txBox="1"/>
          <p:nvPr/>
        </p:nvSpPr>
        <p:spPr>
          <a:xfrm>
            <a:off x="9576000" y="4950000"/>
            <a:ext cx="18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~22% of national emissions</a:t>
            </a:r>
          </a:p>
        </p:txBody>
      </p:sp>
      <p:sp>
        <p:nvSpPr>
          <p:cNvPr id="9343" name="Rect"/>
          <p:cNvSpPr/>
          <p:nvPr/>
        </p:nvSpPr>
        <p:spPr>
          <a:xfrm>
            <a:off x="9626000" y="5450000"/>
            <a:ext cx="1780000" cy="3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965" name="TextBox"/>
          <p:cNvSpPr txBox="1"/>
          <p:nvPr/>
        </p:nvSpPr>
        <p:spPr>
          <a:xfrm>
            <a:off x="9576000" y="5550000"/>
            <a:ext cx="18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900" i="1">
                <a:solidFill>
                  <a:srgbClr val="F99F3E"/>
                </a:solidFill>
                <a:latin typeface="Arial" panose="020B0604020202020204" pitchFamily="34" charset="0"/>
              </a:rPr>
              <a:t>Small but growing sector</a:t>
            </a:r>
          </a:p>
        </p:txBody>
      </p:sp>
      <p:sp>
        <p:nvSpPr>
          <p:cNvPr id="5672" name="TextBox"/>
          <p:cNvSpPr txBox="1"/>
          <p:nvPr/>
        </p:nvSpPr>
        <p:spPr>
          <a:xfrm>
            <a:off x="700000" y="6150000"/>
            <a:ext cx="1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i="1">
                <a:solidFill>
                  <a:srgbClr val="888888"/>
                </a:solidFill>
                <a:latin typeface="Arial" panose="020B0604020202020204" pitchFamily="34" charset="0"/>
              </a:rPr>
              <a:t>Sources: National GHG inventories (EEA, 2023); IGBC Building a Zero Carbon Ireland (2022); national CE strategies</a:t>
            </a:r>
          </a:p>
        </p:txBody>
      </p:sp>
      <p:sp>
        <p:nvSpPr>
          <p:cNvPr id="737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0" name="TextBox"/>
          <p:cNvSpPr txBox="1"/>
          <p:nvPr/>
        </p:nvSpPr>
        <p:spPr>
          <a:xfrm>
            <a:off x="700000" y="500000"/>
            <a:ext cx="8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1  ·  MATERIAL FLOWS</a:t>
            </a:r>
          </a:p>
        </p:txBody>
      </p:sp>
      <p:sp>
        <p:nvSpPr>
          <p:cNvPr id="8034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Where does it all go?</a:t>
            </a:r>
          </a:p>
        </p:txBody>
      </p:sp>
      <p:sp>
        <p:nvSpPr>
          <p:cNvPr id="7087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i="1">
                <a:solidFill>
                  <a:srgbClr val="555555"/>
                </a:solidFill>
                <a:latin typeface="Arial" panose="020B0604020202020204" pitchFamily="34" charset="0"/>
              </a:rPr>
              <a:t>The journey of a single tonne of concrete — from quarry to landfill.</a:t>
            </a:r>
          </a:p>
        </p:txBody>
      </p:sp>
      <p:sp>
        <p:nvSpPr>
          <p:cNvPr id="10765" name="Rect"/>
          <p:cNvSpPr/>
          <p:nvPr/>
        </p:nvSpPr>
        <p:spPr>
          <a:xfrm>
            <a:off x="786000" y="3000000"/>
            <a:ext cx="1900000" cy="20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604" name="Rect"/>
          <p:cNvSpPr/>
          <p:nvPr/>
        </p:nvSpPr>
        <p:spPr>
          <a:xfrm>
            <a:off x="786000" y="3000000"/>
            <a:ext cx="80000" cy="20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896" name="TextBox"/>
          <p:cNvSpPr txBox="1"/>
          <p:nvPr/>
        </p:nvSpPr>
        <p:spPr>
          <a:xfrm>
            <a:off x="1036000" y="325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10092" name="TextBox"/>
          <p:cNvSpPr txBox="1"/>
          <p:nvPr/>
        </p:nvSpPr>
        <p:spPr>
          <a:xfrm>
            <a:off x="1036000" y="370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Extract</a:t>
            </a:r>
          </a:p>
        </p:txBody>
      </p:sp>
      <p:sp>
        <p:nvSpPr>
          <p:cNvPr id="1129" name="TextBox"/>
          <p:cNvSpPr txBox="1"/>
          <p:nvPr/>
        </p:nvSpPr>
        <p:spPr>
          <a:xfrm>
            <a:off x="1036000" y="4200000"/>
            <a:ext cx="15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Limestone, sand, gravel</a:t>
            </a:r>
          </a:p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from quarries</a:t>
            </a:r>
          </a:p>
        </p:txBody>
      </p:sp>
      <p:sp>
        <p:nvSpPr>
          <p:cNvPr id="244" name="TextBox"/>
          <p:cNvSpPr txBox="1"/>
          <p:nvPr/>
        </p:nvSpPr>
        <p:spPr>
          <a:xfrm>
            <a:off x="2716000" y="3940000"/>
            <a:ext cx="2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800" b="1">
                <a:solidFill>
                  <a:srgbClr val="888888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10061" name="Rect"/>
          <p:cNvSpPr/>
          <p:nvPr/>
        </p:nvSpPr>
        <p:spPr>
          <a:xfrm>
            <a:off x="2966000" y="3000000"/>
            <a:ext cx="1900000" cy="20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923" name="Rect"/>
          <p:cNvSpPr/>
          <p:nvPr/>
        </p:nvSpPr>
        <p:spPr>
          <a:xfrm>
            <a:off x="2966000" y="3000000"/>
            <a:ext cx="80000" cy="20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881" name="TextBox"/>
          <p:cNvSpPr txBox="1"/>
          <p:nvPr/>
        </p:nvSpPr>
        <p:spPr>
          <a:xfrm>
            <a:off x="3216000" y="325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3459" name="TextBox"/>
          <p:cNvSpPr txBox="1"/>
          <p:nvPr/>
        </p:nvSpPr>
        <p:spPr>
          <a:xfrm>
            <a:off x="3216000" y="3678229"/>
            <a:ext cx="1492743" cy="530628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92500"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Manufacture</a:t>
            </a:r>
          </a:p>
        </p:txBody>
      </p:sp>
      <p:sp>
        <p:nvSpPr>
          <p:cNvPr id="5454" name="TextBox"/>
          <p:cNvSpPr txBox="1"/>
          <p:nvPr/>
        </p:nvSpPr>
        <p:spPr>
          <a:xfrm>
            <a:off x="3216000" y="4200000"/>
            <a:ext cx="15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Cement burned at</a:t>
            </a:r>
          </a:p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1,450 °C in kilns</a:t>
            </a:r>
          </a:p>
        </p:txBody>
      </p:sp>
      <p:sp>
        <p:nvSpPr>
          <p:cNvPr id="1111" name="TextBox"/>
          <p:cNvSpPr txBox="1"/>
          <p:nvPr/>
        </p:nvSpPr>
        <p:spPr>
          <a:xfrm>
            <a:off x="4896000" y="3940000"/>
            <a:ext cx="2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800" b="1">
                <a:solidFill>
                  <a:srgbClr val="888888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14058" name="Rect"/>
          <p:cNvSpPr/>
          <p:nvPr/>
        </p:nvSpPr>
        <p:spPr>
          <a:xfrm>
            <a:off x="5146000" y="3000000"/>
            <a:ext cx="1900000" cy="20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092" name="Rect"/>
          <p:cNvSpPr/>
          <p:nvPr/>
        </p:nvSpPr>
        <p:spPr>
          <a:xfrm>
            <a:off x="5146000" y="3000000"/>
            <a:ext cx="80000" cy="200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866" name="TextBox"/>
          <p:cNvSpPr txBox="1"/>
          <p:nvPr/>
        </p:nvSpPr>
        <p:spPr>
          <a:xfrm>
            <a:off x="5396000" y="325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F99F3E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360" name="TextBox"/>
          <p:cNvSpPr txBox="1"/>
          <p:nvPr/>
        </p:nvSpPr>
        <p:spPr>
          <a:xfrm>
            <a:off x="5396000" y="370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Transport</a:t>
            </a:r>
          </a:p>
        </p:txBody>
      </p:sp>
      <p:sp>
        <p:nvSpPr>
          <p:cNvPr id="3293" name="TextBox"/>
          <p:cNvSpPr txBox="1"/>
          <p:nvPr/>
        </p:nvSpPr>
        <p:spPr>
          <a:xfrm>
            <a:off x="5396000" y="4200000"/>
            <a:ext cx="15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Truck, ship, train</a:t>
            </a:r>
          </a:p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to site</a:t>
            </a:r>
          </a:p>
        </p:txBody>
      </p:sp>
      <p:sp>
        <p:nvSpPr>
          <p:cNvPr id="5285" name="TextBox"/>
          <p:cNvSpPr txBox="1"/>
          <p:nvPr/>
        </p:nvSpPr>
        <p:spPr>
          <a:xfrm>
            <a:off x="7076000" y="3940000"/>
            <a:ext cx="2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800" b="1">
                <a:solidFill>
                  <a:srgbClr val="888888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5985" name="Rect"/>
          <p:cNvSpPr/>
          <p:nvPr/>
        </p:nvSpPr>
        <p:spPr>
          <a:xfrm>
            <a:off x="7326000" y="3000000"/>
            <a:ext cx="1900000" cy="20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715" name="Rect"/>
          <p:cNvSpPr/>
          <p:nvPr/>
        </p:nvSpPr>
        <p:spPr>
          <a:xfrm>
            <a:off x="7326000" y="3000000"/>
            <a:ext cx="80000" cy="20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36" name="TextBox"/>
          <p:cNvSpPr txBox="1"/>
          <p:nvPr/>
        </p:nvSpPr>
        <p:spPr>
          <a:xfrm>
            <a:off x="7576000" y="325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47994D"/>
                </a:solidFill>
                <a:latin typeface="Arial" panose="020B0604020202020204" pitchFamily="34" charset="0"/>
              </a:rPr>
              <a:t>04</a:t>
            </a:r>
          </a:p>
        </p:txBody>
      </p:sp>
      <p:sp>
        <p:nvSpPr>
          <p:cNvPr id="8014" name="TextBox"/>
          <p:cNvSpPr txBox="1"/>
          <p:nvPr/>
        </p:nvSpPr>
        <p:spPr>
          <a:xfrm>
            <a:off x="7576000" y="370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Build &amp; Use</a:t>
            </a:r>
          </a:p>
        </p:txBody>
      </p:sp>
      <p:sp>
        <p:nvSpPr>
          <p:cNvPr id="7993" name="TextBox"/>
          <p:cNvSpPr txBox="1"/>
          <p:nvPr/>
        </p:nvSpPr>
        <p:spPr>
          <a:xfrm>
            <a:off x="7576000" y="4200000"/>
            <a:ext cx="15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50–80 years of</a:t>
            </a:r>
          </a:p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service life</a:t>
            </a:r>
          </a:p>
        </p:txBody>
      </p:sp>
      <p:sp>
        <p:nvSpPr>
          <p:cNvPr id="2567" name="TextBox"/>
          <p:cNvSpPr txBox="1"/>
          <p:nvPr/>
        </p:nvSpPr>
        <p:spPr>
          <a:xfrm>
            <a:off x="9256000" y="3940000"/>
            <a:ext cx="28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800" b="1">
                <a:solidFill>
                  <a:srgbClr val="888888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13331" name="Rect"/>
          <p:cNvSpPr/>
          <p:nvPr/>
        </p:nvSpPr>
        <p:spPr>
          <a:xfrm>
            <a:off x="9506000" y="3000000"/>
            <a:ext cx="1900000" cy="20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667" name="Rect"/>
          <p:cNvSpPr/>
          <p:nvPr/>
        </p:nvSpPr>
        <p:spPr>
          <a:xfrm>
            <a:off x="9506000" y="3000000"/>
            <a:ext cx="80000" cy="2000000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446" name="TextBox"/>
          <p:cNvSpPr txBox="1"/>
          <p:nvPr/>
        </p:nvSpPr>
        <p:spPr>
          <a:xfrm>
            <a:off x="9756000" y="325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B2B2B2"/>
                </a:solidFill>
                <a:latin typeface="Arial" panose="020B0604020202020204" pitchFamily="34" charset="0"/>
              </a:rPr>
              <a:t>05</a:t>
            </a:r>
          </a:p>
        </p:txBody>
      </p:sp>
      <p:sp>
        <p:nvSpPr>
          <p:cNvPr id="7596" name="TextBox"/>
          <p:cNvSpPr txBox="1"/>
          <p:nvPr/>
        </p:nvSpPr>
        <p:spPr>
          <a:xfrm>
            <a:off x="9756000" y="370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Demolish</a:t>
            </a:r>
          </a:p>
        </p:txBody>
      </p:sp>
      <p:sp>
        <p:nvSpPr>
          <p:cNvPr id="474" name="TextBox"/>
          <p:cNvSpPr txBox="1"/>
          <p:nvPr/>
        </p:nvSpPr>
        <p:spPr>
          <a:xfrm>
            <a:off x="9756000" y="4200000"/>
            <a:ext cx="15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Most ends up</a:t>
            </a:r>
          </a:p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in landfill</a:t>
            </a:r>
          </a:p>
        </p:txBody>
      </p:sp>
      <p:sp>
        <p:nvSpPr>
          <p:cNvPr id="14796" name="Rect"/>
          <p:cNvSpPr/>
          <p:nvPr/>
        </p:nvSpPr>
        <p:spPr>
          <a:xfrm>
            <a:off x="700000" y="5400000"/>
            <a:ext cx="10800000" cy="600000"/>
          </a:xfrm>
          <a:prstGeom prst="rect">
            <a:avLst/>
          </a:prstGeom>
          <a:solidFill>
            <a:srgbClr val="E8EEF4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89" name="TextBox"/>
          <p:cNvSpPr txBox="1"/>
          <p:nvPr/>
        </p:nvSpPr>
        <p:spPr>
          <a:xfrm>
            <a:off x="900000" y="5500000"/>
            <a:ext cx="10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THE PROBLEM:  </a:t>
            </a:r>
            <a:r>
              <a:rPr lang="en-IE" sz="1400">
                <a:solidFill>
                  <a:srgbClr val="052E56"/>
                </a:solidFill>
                <a:latin typeface="Arial" panose="020B0604020202020204" pitchFamily="34" charset="0"/>
              </a:rPr>
              <a:t>at the end, 80% of construction &amp; demolition waste in Europe goes to landfill or low-grade fill — and the cycle starts again at step 01 with virgin materials.</a:t>
            </a:r>
          </a:p>
        </p:txBody>
      </p:sp>
      <p:sp>
        <p:nvSpPr>
          <p:cNvPr id="9180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333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1  ·  WHERE THIS IS GOING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By 2050: a world that won't be the same</a:t>
            </a:r>
          </a:p>
        </p:txBody>
      </p:sp>
      <p:sp>
        <p:nvSpPr>
          <p:cNvPr id="8906" name="Rect"/>
          <p:cNvSpPr/>
          <p:nvPr/>
        </p:nvSpPr>
        <p:spPr>
          <a:xfrm>
            <a:off x="700000" y="2400000"/>
            <a:ext cx="5300000" cy="3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174" name="TextBox"/>
          <p:cNvSpPr txBox="1"/>
          <p:nvPr/>
        </p:nvSpPr>
        <p:spPr>
          <a:xfrm>
            <a:off x="900000" y="2600000"/>
            <a:ext cx="50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DF5327"/>
                </a:solidFill>
                <a:latin typeface="Arial" panose="020B0604020202020204" pitchFamily="34" charset="0"/>
              </a:rPr>
              <a:t>URBAN POPULATION GROWTH</a:t>
            </a:r>
          </a:p>
        </p:txBody>
      </p:sp>
      <p:sp>
        <p:nvSpPr>
          <p:cNvPr id="9735" name="TextBox"/>
          <p:cNvSpPr txBox="1"/>
          <p:nvPr/>
        </p:nvSpPr>
        <p:spPr>
          <a:xfrm>
            <a:off x="900000" y="3100000"/>
            <a:ext cx="50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7200" b="1">
                <a:solidFill>
                  <a:srgbClr val="FFFFFF"/>
                </a:solidFill>
                <a:latin typeface="Arial" panose="020B0604020202020204" pitchFamily="34" charset="0"/>
              </a:rPr>
              <a:t>+2.75bn</a:t>
            </a:r>
          </a:p>
        </p:txBody>
      </p:sp>
      <p:sp>
        <p:nvSpPr>
          <p:cNvPr id="4125" name="TextBox"/>
          <p:cNvSpPr txBox="1"/>
          <p:nvPr/>
        </p:nvSpPr>
        <p:spPr>
          <a:xfrm>
            <a:off x="900000" y="4700000"/>
            <a:ext cx="500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FFFFFF"/>
                </a:solidFill>
                <a:latin typeface="Arial" panose="020B0604020202020204" pitchFamily="34" charset="0"/>
              </a:rPr>
              <a:t>people will move to cities by 2060. They will need housing, schools, hospitals — buildings.</a:t>
            </a:r>
          </a:p>
        </p:txBody>
      </p:sp>
      <p:sp>
        <p:nvSpPr>
          <p:cNvPr id="3693" name="TextBox"/>
          <p:cNvSpPr txBox="1"/>
          <p:nvPr/>
        </p:nvSpPr>
        <p:spPr>
          <a:xfrm>
            <a:off x="6300000" y="2400000"/>
            <a:ext cx="5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WHAT THIS MEANS FOR CONSTRUCTION</a:t>
            </a:r>
          </a:p>
        </p:txBody>
      </p:sp>
      <p:sp>
        <p:nvSpPr>
          <p:cNvPr id="3621" name="TextBox"/>
          <p:cNvSpPr txBox="1"/>
          <p:nvPr/>
        </p:nvSpPr>
        <p:spPr>
          <a:xfrm>
            <a:off x="6300000" y="3000000"/>
            <a:ext cx="2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100+ Gt</a:t>
            </a:r>
          </a:p>
        </p:txBody>
      </p:sp>
      <p:sp>
        <p:nvSpPr>
          <p:cNvPr id="8005" name="TextBox"/>
          <p:cNvSpPr txBox="1"/>
          <p:nvPr/>
        </p:nvSpPr>
        <p:spPr>
          <a:xfrm>
            <a:off x="8800000" y="3080000"/>
            <a:ext cx="29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of embodied carbon from new buildings to 2060 alone</a:t>
            </a:r>
          </a:p>
        </p:txBody>
      </p:sp>
      <p:sp>
        <p:nvSpPr>
          <p:cNvPr id="5107" name="TextBox"/>
          <p:cNvSpPr txBox="1"/>
          <p:nvPr/>
        </p:nvSpPr>
        <p:spPr>
          <a:xfrm>
            <a:off x="6300000" y="3700000"/>
            <a:ext cx="2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4×</a:t>
            </a:r>
          </a:p>
        </p:txBody>
      </p:sp>
      <p:sp>
        <p:nvSpPr>
          <p:cNvPr id="957" name="TextBox"/>
          <p:cNvSpPr txBox="1"/>
          <p:nvPr/>
        </p:nvSpPr>
        <p:spPr>
          <a:xfrm>
            <a:off x="8800000" y="3780000"/>
            <a:ext cx="29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more plastic, 3× more aluminium, 2× more steel and cement by century end</a:t>
            </a:r>
          </a:p>
        </p:txBody>
      </p:sp>
      <p:sp>
        <p:nvSpPr>
          <p:cNvPr id="8759" name="TextBox"/>
          <p:cNvSpPr txBox="1"/>
          <p:nvPr/>
        </p:nvSpPr>
        <p:spPr>
          <a:xfrm>
            <a:off x="6300000" y="4400000"/>
            <a:ext cx="2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920 Gt</a:t>
            </a:r>
          </a:p>
        </p:txBody>
      </p:sp>
      <p:sp>
        <p:nvSpPr>
          <p:cNvPr id="4827" name="TextBox"/>
          <p:cNvSpPr txBox="1"/>
          <p:nvPr/>
        </p:nvSpPr>
        <p:spPr>
          <a:xfrm>
            <a:off x="8800000" y="4480000"/>
            <a:ext cx="29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CO₂ just from cement, steel, aluminium, plastic by 2100</a:t>
            </a:r>
          </a:p>
        </p:txBody>
      </p:sp>
      <p:sp>
        <p:nvSpPr>
          <p:cNvPr id="918" name="TextBox"/>
          <p:cNvSpPr txBox="1"/>
          <p:nvPr/>
        </p:nvSpPr>
        <p:spPr>
          <a:xfrm>
            <a:off x="6300000" y="5100000"/>
            <a:ext cx="2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DF5327"/>
                </a:solidFill>
                <a:latin typeface="Arial" panose="020B0604020202020204" pitchFamily="34" charset="0"/>
              </a:rPr>
              <a:t>$15 trillion</a:t>
            </a:r>
          </a:p>
        </p:txBody>
      </p:sp>
      <p:sp>
        <p:nvSpPr>
          <p:cNvPr id="8785" name="TextBox"/>
          <p:cNvSpPr txBox="1"/>
          <p:nvPr/>
        </p:nvSpPr>
        <p:spPr>
          <a:xfrm>
            <a:off x="8800000" y="5180000"/>
            <a:ext cx="29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of materials locked into new buildings — a stockpile to be reused</a:t>
            </a:r>
          </a:p>
        </p:txBody>
      </p:sp>
      <p:sp>
        <p:nvSpPr>
          <p:cNvPr id="10738" name="Rect"/>
          <p:cNvSpPr/>
          <p:nvPr/>
        </p:nvSpPr>
        <p:spPr>
          <a:xfrm>
            <a:off x="700000" y="6100000"/>
            <a:ext cx="10800000" cy="32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479" name="TextBox"/>
          <p:cNvSpPr txBox="1"/>
          <p:nvPr/>
        </p:nvSpPr>
        <p:spPr>
          <a:xfrm>
            <a:off x="900000" y="6140000"/>
            <a:ext cx="10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FFFFFF"/>
                </a:solidFill>
                <a:latin typeface="Arial" panose="020B0604020202020204" pitchFamily="34" charset="0"/>
              </a:rPr>
              <a:t>THE WINDOW IS NOW.  </a:t>
            </a:r>
            <a:r>
              <a:rPr lang="en-IE" sz="1200">
                <a:solidFill>
                  <a:srgbClr val="FFFFFF"/>
                </a:solidFill>
                <a:latin typeface="Arial" panose="020B0604020202020204" pitchFamily="34" charset="0"/>
              </a:rPr>
              <a:t>The choices we make on every site this decade will be locked into the climate for centuries.</a:t>
            </a:r>
          </a:p>
        </p:txBody>
      </p:sp>
      <p:sp>
        <p:nvSpPr>
          <p:cNvPr id="1714" name="TextBox"/>
          <p:cNvSpPr txBox="1"/>
          <p:nvPr/>
        </p:nvSpPr>
        <p:spPr>
          <a:xfrm>
            <a:off x="700000" y="5905657"/>
            <a:ext cx="11000000" cy="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888888"/>
                </a:solidFill>
                <a:latin typeface="Arial" panose="020B0604020202020204" pitchFamily="34" charset="0"/>
              </a:rPr>
              <a:t>Sources: UN World Urbanization Prospects; Material Economics (2018); One Click LCA Embodied Carbon Review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VIDEO RESOURCE  ·  4 MIN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 b="1">
                <a:solidFill>
                  <a:srgbClr val="052E56"/>
                </a:solidFill>
                <a:latin typeface="Arial" panose="020B0604020202020204" pitchFamily="34" charset="0"/>
              </a:rPr>
              <a:t>Watch: What is the Circular Economy?</a:t>
            </a:r>
          </a:p>
        </p:txBody>
      </p:sp>
      <p:sp>
        <p:nvSpPr>
          <p:cNvPr id="9946" name="Rect"/>
          <p:cNvSpPr/>
          <p:nvPr/>
        </p:nvSpPr>
        <p:spPr>
          <a:xfrm>
            <a:off x="700000" y="2300000"/>
            <a:ext cx="6800000" cy="37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042" name="Rect"/>
          <p:cNvSpPr/>
          <p:nvPr/>
        </p:nvSpPr>
        <p:spPr>
          <a:xfrm>
            <a:off x="3500000" y="3000000"/>
            <a:ext cx="1200000" cy="12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49" name="TextBox"/>
          <p:cNvSpPr txBox="1"/>
          <p:nvPr/>
        </p:nvSpPr>
        <p:spPr>
          <a:xfrm>
            <a:off x="3500000" y="3050000"/>
            <a:ext cx="12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400">
                <a:solidFill>
                  <a:srgbClr val="FFFFFF"/>
                </a:solidFill>
                <a:latin typeface="Arial"/>
                <a:cs typeface="Arial"/>
              </a:rPr>
              <a:t>▶</a:t>
            </a:r>
            <a:endParaRPr lang="en-IE" sz="64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5717" name="TextBox"/>
          <p:cNvSpPr txBox="1"/>
          <p:nvPr/>
        </p:nvSpPr>
        <p:spPr>
          <a:xfrm>
            <a:off x="900000" y="4400000"/>
            <a:ext cx="6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ELLEN MACARTHUR FOUNDATION</a:t>
            </a:r>
          </a:p>
        </p:txBody>
      </p:sp>
      <p:sp>
        <p:nvSpPr>
          <p:cNvPr id="2969" name="TextBox"/>
          <p:cNvSpPr txBox="1"/>
          <p:nvPr/>
        </p:nvSpPr>
        <p:spPr>
          <a:xfrm>
            <a:off x="900000" y="4850000"/>
            <a:ext cx="6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55000" lnSpcReduction="20000"/>
          </a:bodyPr>
          <a:lstStyle/>
          <a:p>
            <a:pPr algn="ctr"/>
            <a:r>
              <a:rPr lang="en-IE" sz="2200" b="1">
                <a:solidFill>
                  <a:srgbClr val="FFFFFF"/>
                </a:solidFill>
                <a:latin typeface="Arial"/>
                <a:cs typeface="Arial"/>
              </a:rPr>
              <a:t>What is the Circular Economy?</a:t>
            </a:r>
            <a:br>
              <a:rPr lang="en-IE" sz="2200" b="1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IE" sz="2200">
                <a:ea typeface="+mn-lt"/>
                <a:cs typeface="+mn-lt"/>
              </a:rPr>
              <a:t>https://youtu.be/zCRKvDyyHmI?si=Sr-vy1tP-93hHmeR</a:t>
            </a:r>
            <a:br>
              <a:rPr lang="en-IE" sz="2200" b="1" dirty="0">
                <a:latin typeface="Arial" panose="020B0604020202020204" pitchFamily="34" charset="0"/>
                <a:cs typeface="Arial"/>
              </a:rPr>
            </a:br>
            <a:endParaRPr lang="en-IE" sz="2200" b="1" dirty="0">
              <a:solidFill>
                <a:srgbClr val="FFFFFF"/>
              </a:solidFill>
              <a:latin typeface="Arial" panose="020B0604020202020204" pitchFamily="34" charset="0"/>
              <a:cs typeface="Arial"/>
            </a:endParaRPr>
          </a:p>
        </p:txBody>
      </p:sp>
      <p:sp>
        <p:nvSpPr>
          <p:cNvPr id="2995" name="TextBox"/>
          <p:cNvSpPr txBox="1"/>
          <p:nvPr/>
        </p:nvSpPr>
        <p:spPr>
          <a:xfrm>
            <a:off x="900000" y="5450000"/>
            <a:ext cx="6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200">
                <a:solidFill>
                  <a:srgbClr val="A0B0C0"/>
                </a:solidFill>
                <a:latin typeface="Arial" panose="020B0604020202020204" pitchFamily="34" charset="0"/>
              </a:rPr>
              <a:t>youtube.com  ·  Duration 3:48  ·  Subtitles available</a:t>
            </a:r>
          </a:p>
        </p:txBody>
      </p:sp>
      <p:sp>
        <p:nvSpPr>
          <p:cNvPr id="4743" name="TextBox"/>
          <p:cNvSpPr txBox="1"/>
          <p:nvPr/>
        </p:nvSpPr>
        <p:spPr>
          <a:xfrm>
            <a:off x="7900000" y="2300000"/>
            <a:ext cx="3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WHAT TO LOOK FOR</a:t>
            </a:r>
          </a:p>
        </p:txBody>
      </p:sp>
      <p:sp>
        <p:nvSpPr>
          <p:cNvPr id="4212" name="TextBox"/>
          <p:cNvSpPr txBox="1"/>
          <p:nvPr/>
        </p:nvSpPr>
        <p:spPr>
          <a:xfrm>
            <a:off x="7900000" y="2900000"/>
            <a:ext cx="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042" name="TextBox"/>
          <p:cNvSpPr txBox="1"/>
          <p:nvPr/>
        </p:nvSpPr>
        <p:spPr>
          <a:xfrm>
            <a:off x="8300000" y="29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The three principles of the circular economy</a:t>
            </a:r>
          </a:p>
        </p:txBody>
      </p:sp>
      <p:sp>
        <p:nvSpPr>
          <p:cNvPr id="5598" name="TextBox"/>
          <p:cNvSpPr txBox="1"/>
          <p:nvPr/>
        </p:nvSpPr>
        <p:spPr>
          <a:xfrm>
            <a:off x="7900000" y="3600000"/>
            <a:ext cx="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9244" name="TextBox"/>
          <p:cNvSpPr txBox="1"/>
          <p:nvPr/>
        </p:nvSpPr>
        <p:spPr>
          <a:xfrm>
            <a:off x="8300000" y="36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The difference between biological and technical cycles</a:t>
            </a:r>
          </a:p>
        </p:txBody>
      </p:sp>
      <p:sp>
        <p:nvSpPr>
          <p:cNvPr id="8261" name="TextBox"/>
          <p:cNvSpPr txBox="1"/>
          <p:nvPr/>
        </p:nvSpPr>
        <p:spPr>
          <a:xfrm>
            <a:off x="7900000" y="4300000"/>
            <a:ext cx="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684" name="TextBox"/>
          <p:cNvSpPr txBox="1"/>
          <p:nvPr/>
        </p:nvSpPr>
        <p:spPr>
          <a:xfrm>
            <a:off x="8300000" y="43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Why ‘eliminating waste’ is a design choice, not a recycling problem</a:t>
            </a:r>
          </a:p>
        </p:txBody>
      </p:sp>
      <p:sp>
        <p:nvSpPr>
          <p:cNvPr id="5537" name="TextBox"/>
          <p:cNvSpPr txBox="1"/>
          <p:nvPr/>
        </p:nvSpPr>
        <p:spPr>
          <a:xfrm>
            <a:off x="7900000" y="5000000"/>
            <a:ext cx="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9362" name="TextBox"/>
          <p:cNvSpPr txBox="1"/>
          <p:nvPr/>
        </p:nvSpPr>
        <p:spPr>
          <a:xfrm>
            <a:off x="8300000" y="50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How the model applies to construction</a:t>
            </a:r>
          </a:p>
        </p:txBody>
      </p:sp>
      <p:sp>
        <p:nvSpPr>
          <p:cNvPr id="12034" name="Rect"/>
          <p:cNvSpPr/>
          <p:nvPr/>
        </p:nvSpPr>
        <p:spPr>
          <a:xfrm>
            <a:off x="7900000" y="5800000"/>
            <a:ext cx="3800000" cy="6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458" name="TextBox"/>
          <p:cNvSpPr txBox="1"/>
          <p:nvPr/>
        </p:nvSpPr>
        <p:spPr>
          <a:xfrm>
            <a:off x="7900000" y="5900000"/>
            <a:ext cx="3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DF5327"/>
                </a:solidFill>
                <a:latin typeface="Arial" panose="020B0604020202020204" pitchFamily="34" charset="0"/>
              </a:rPr>
              <a:t>DISCUSS AFTER WATCHING</a:t>
            </a:r>
          </a:p>
        </p:txBody>
      </p:sp>
      <p:sp>
        <p:nvSpPr>
          <p:cNvPr id="2283" name="TextBox"/>
          <p:cNvSpPr txBox="1"/>
          <p:nvPr/>
        </p:nvSpPr>
        <p:spPr>
          <a:xfrm>
            <a:off x="7900000" y="6200000"/>
            <a:ext cx="3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Which of the principles is hardest to apply on site? Why?</a:t>
            </a:r>
          </a:p>
        </p:txBody>
      </p:sp>
      <p:sp>
        <p:nvSpPr>
          <p:cNvPr id="737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8" name="Rect"/>
          <p:cNvSpPr/>
          <p:nvPr/>
        </p:nvSpPr>
        <p:spPr>
          <a:xfrm>
            <a:off x="0" y="0"/>
            <a:ext cx="4500000" cy="6858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415" name="TextBox"/>
          <p:cNvSpPr txBox="1"/>
          <p:nvPr/>
        </p:nvSpPr>
        <p:spPr>
          <a:xfrm>
            <a:off x="700000" y="15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E5DA"/>
                </a:solidFill>
                <a:latin typeface="Arial" panose="020B0604020202020204" pitchFamily="34" charset="0"/>
              </a:rPr>
              <a:t>ACTIVITY  ·  15 MIN</a:t>
            </a:r>
          </a:p>
        </p:txBody>
      </p:sp>
      <p:sp>
        <p:nvSpPr>
          <p:cNvPr id="4177" name="TextBox"/>
          <p:cNvSpPr txBox="1"/>
          <p:nvPr/>
        </p:nvSpPr>
        <p:spPr>
          <a:xfrm>
            <a:off x="700000" y="2000000"/>
            <a:ext cx="3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4200" b="1">
                <a:solidFill>
                  <a:srgbClr val="FFFFFF"/>
                </a:solidFill>
                <a:latin typeface="Arial" panose="020B0604020202020204" pitchFamily="34" charset="0"/>
              </a:rPr>
              <a:t>Group</a:t>
            </a:r>
          </a:p>
          <a:p>
            <a:pPr marL="0" indent="0">
              <a:buNone/>
            </a:pPr>
            <a:r>
              <a:rPr lang="en-IE" sz="4200" b="1">
                <a:solidFill>
                  <a:srgbClr val="FFFFFF"/>
                </a:solidFill>
                <a:latin typeface="Arial" panose="020B0604020202020204" pitchFamily="34" charset="0"/>
              </a:rPr>
              <a:t>Discussion</a:t>
            </a:r>
          </a:p>
        </p:txBody>
      </p:sp>
      <p:sp>
        <p:nvSpPr>
          <p:cNvPr id="10759" name="Rect"/>
          <p:cNvSpPr/>
          <p:nvPr/>
        </p:nvSpPr>
        <p:spPr>
          <a:xfrm>
            <a:off x="700000" y="4100000"/>
            <a:ext cx="800000" cy="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81" name="TextBox"/>
          <p:cNvSpPr txBox="1"/>
          <p:nvPr/>
        </p:nvSpPr>
        <p:spPr>
          <a:xfrm>
            <a:off x="700000" y="425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FFFFFF"/>
                </a:solidFill>
                <a:latin typeface="Arial" panose="020B0604020202020204" pitchFamily="34" charset="0"/>
              </a:rPr>
              <a:t>Work in pairs or trios</a:t>
            </a:r>
          </a:p>
        </p:txBody>
      </p:sp>
      <p:sp>
        <p:nvSpPr>
          <p:cNvPr id="9469" name="TextBox"/>
          <p:cNvSpPr txBox="1"/>
          <p:nvPr/>
        </p:nvSpPr>
        <p:spPr>
          <a:xfrm>
            <a:off x="700000" y="4650000"/>
            <a:ext cx="35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FFE5DA"/>
                </a:solidFill>
                <a:latin typeface="Arial" panose="020B0604020202020204" pitchFamily="34" charset="0"/>
              </a:rPr>
              <a:t>Then share back to the room</a:t>
            </a:r>
          </a:p>
        </p:txBody>
      </p:sp>
      <p:sp>
        <p:nvSpPr>
          <p:cNvPr id="2848" name="TextBox"/>
          <p:cNvSpPr txBox="1"/>
          <p:nvPr/>
        </p:nvSpPr>
        <p:spPr>
          <a:xfrm>
            <a:off x="5100000" y="900000"/>
            <a:ext cx="6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Think about your trade</a:t>
            </a:r>
          </a:p>
        </p:txBody>
      </p:sp>
      <p:sp>
        <p:nvSpPr>
          <p:cNvPr id="7435" name="TextBox"/>
          <p:cNvSpPr txBox="1"/>
          <p:nvPr/>
        </p:nvSpPr>
        <p:spPr>
          <a:xfrm>
            <a:off x="5100000" y="1400000"/>
            <a:ext cx="660000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600" b="1">
                <a:solidFill>
                  <a:srgbClr val="052E56"/>
                </a:solidFill>
                <a:latin typeface="Arial" panose="020B0604020202020204" pitchFamily="34" charset="0"/>
              </a:rPr>
              <a:t>On your last project, what was the one material you saw being wasted most?</a:t>
            </a:r>
          </a:p>
        </p:txBody>
      </p:sp>
      <p:sp>
        <p:nvSpPr>
          <p:cNvPr id="1150" name="TextBox"/>
          <p:cNvSpPr txBox="1"/>
          <p:nvPr/>
        </p:nvSpPr>
        <p:spPr>
          <a:xfrm>
            <a:off x="5100000" y="3200000"/>
            <a:ext cx="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DF5327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8390" name="TextBox"/>
          <p:cNvSpPr txBox="1"/>
          <p:nvPr/>
        </p:nvSpPr>
        <p:spPr>
          <a:xfrm>
            <a:off x="5600000" y="3280000"/>
            <a:ext cx="6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What was the material, and roughly how much got wasted?</a:t>
            </a:r>
          </a:p>
        </p:txBody>
      </p:sp>
      <p:sp>
        <p:nvSpPr>
          <p:cNvPr id="8779" name="TextBox"/>
          <p:cNvSpPr txBox="1"/>
          <p:nvPr/>
        </p:nvSpPr>
        <p:spPr>
          <a:xfrm>
            <a:off x="5100000" y="3950000"/>
            <a:ext cx="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DF5327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8054" name="TextBox"/>
          <p:cNvSpPr txBox="1"/>
          <p:nvPr/>
        </p:nvSpPr>
        <p:spPr>
          <a:xfrm>
            <a:off x="5600000" y="4030000"/>
            <a:ext cx="6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Why was it wasted — was it offcuts, damage, or overordering?</a:t>
            </a:r>
          </a:p>
        </p:txBody>
      </p:sp>
      <p:sp>
        <p:nvSpPr>
          <p:cNvPr id="130" name="TextBox"/>
          <p:cNvSpPr txBox="1"/>
          <p:nvPr/>
        </p:nvSpPr>
        <p:spPr>
          <a:xfrm>
            <a:off x="5100000" y="4700000"/>
            <a:ext cx="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DF5327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7531" name="TextBox"/>
          <p:cNvSpPr txBox="1"/>
          <p:nvPr/>
        </p:nvSpPr>
        <p:spPr>
          <a:xfrm>
            <a:off x="5600000" y="4780000"/>
            <a:ext cx="61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What would have to change for that waste to be avoided next time?</a:t>
            </a:r>
          </a:p>
        </p:txBody>
      </p:sp>
      <p:sp>
        <p:nvSpPr>
          <p:cNvPr id="2602" name="TextBox"/>
          <p:cNvSpPr txBox="1"/>
          <p:nvPr/>
        </p:nvSpPr>
        <p:spPr>
          <a:xfrm>
            <a:off x="5100000" y="5800000"/>
            <a:ext cx="6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888888"/>
                </a:solidFill>
                <a:latin typeface="Arial" panose="020B0604020202020204" pitchFamily="34" charset="0"/>
              </a:rPr>
              <a:t>Facilitator: capture responses on a whiteboard. Look for patterns across trades.</a:t>
            </a:r>
          </a:p>
        </p:txBody>
      </p:sp>
      <p:sp>
        <p:nvSpPr>
          <p:cNvPr id="333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VIDEO RESOURCE  ·  13 MIN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2800" b="1">
                <a:solidFill>
                  <a:srgbClr val="052E56"/>
                </a:solidFill>
                <a:latin typeface="Arial"/>
                <a:cs typeface="Arial"/>
              </a:rPr>
              <a:t>Watch: Embodied Carbon 101</a:t>
            </a:r>
            <a:endParaRPr lang="en-IE" sz="2800" b="1">
              <a:solidFill>
                <a:srgbClr val="052E56"/>
              </a:solidFill>
              <a:latin typeface="Arial" panose="020B0604020202020204" pitchFamily="34" charset="0"/>
            </a:endParaRPr>
          </a:p>
        </p:txBody>
      </p:sp>
      <p:sp>
        <p:nvSpPr>
          <p:cNvPr id="6029" name="Rect"/>
          <p:cNvSpPr/>
          <p:nvPr/>
        </p:nvSpPr>
        <p:spPr>
          <a:xfrm>
            <a:off x="700000" y="2300000"/>
            <a:ext cx="6800000" cy="37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 lIns="91440" tIns="45720" rIns="91440" bIns="45720" anchor="t"/>
          <a:lstStyle/>
          <a:p>
            <a:r>
              <a:rPr lang="en-GB"/>
              <a:t>https://youtu.be/Pugl5aOzqM8?si=wfqd0lrs-Tqmhmwy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10516" name="Rect"/>
          <p:cNvSpPr/>
          <p:nvPr/>
        </p:nvSpPr>
        <p:spPr>
          <a:xfrm>
            <a:off x="698743" y="4850571"/>
            <a:ext cx="1156458" cy="10984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49" name="TextBox"/>
          <p:cNvSpPr txBox="1"/>
          <p:nvPr/>
        </p:nvSpPr>
        <p:spPr>
          <a:xfrm>
            <a:off x="698743" y="5002171"/>
            <a:ext cx="12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4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4743" name="TextBox"/>
          <p:cNvSpPr txBox="1"/>
          <p:nvPr/>
        </p:nvSpPr>
        <p:spPr>
          <a:xfrm>
            <a:off x="7900000" y="2300000"/>
            <a:ext cx="3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AFTER THIS VIDEO YOU WILL KNOW</a:t>
            </a:r>
          </a:p>
        </p:txBody>
      </p:sp>
      <p:sp>
        <p:nvSpPr>
          <p:cNvPr id="12972" name="Rect"/>
          <p:cNvSpPr/>
          <p:nvPr/>
        </p:nvSpPr>
        <p:spPr>
          <a:xfrm>
            <a:off x="7900000" y="290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071" name="TextBox"/>
          <p:cNvSpPr txBox="1"/>
          <p:nvPr/>
        </p:nvSpPr>
        <p:spPr>
          <a:xfrm>
            <a:off x="7900000" y="293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9276" name="TextBox"/>
          <p:cNvSpPr txBox="1"/>
          <p:nvPr/>
        </p:nvSpPr>
        <p:spPr>
          <a:xfrm>
            <a:off x="8350000" y="29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Why embodied carbon now matters as much as operational</a:t>
            </a:r>
          </a:p>
        </p:txBody>
      </p:sp>
      <p:sp>
        <p:nvSpPr>
          <p:cNvPr id="14350" name="Rect"/>
          <p:cNvSpPr/>
          <p:nvPr/>
        </p:nvSpPr>
        <p:spPr>
          <a:xfrm>
            <a:off x="7900000" y="360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658" name="TextBox"/>
          <p:cNvSpPr txBox="1"/>
          <p:nvPr/>
        </p:nvSpPr>
        <p:spPr>
          <a:xfrm>
            <a:off x="7900000" y="363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188" name="TextBox"/>
          <p:cNvSpPr txBox="1"/>
          <p:nvPr/>
        </p:nvSpPr>
        <p:spPr>
          <a:xfrm>
            <a:off x="8350000" y="36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The relationship between A1–A5 carbon and design decisions</a:t>
            </a:r>
          </a:p>
        </p:txBody>
      </p:sp>
      <p:sp>
        <p:nvSpPr>
          <p:cNvPr id="7353" name="Rect"/>
          <p:cNvSpPr/>
          <p:nvPr/>
        </p:nvSpPr>
        <p:spPr>
          <a:xfrm>
            <a:off x="7900000" y="430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825" name="TextBox"/>
          <p:cNvSpPr txBox="1"/>
          <p:nvPr/>
        </p:nvSpPr>
        <p:spPr>
          <a:xfrm>
            <a:off x="7900000" y="433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585" name="TextBox"/>
          <p:cNvSpPr txBox="1"/>
          <p:nvPr/>
        </p:nvSpPr>
        <p:spPr>
          <a:xfrm>
            <a:off x="8350000" y="43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What ‘upfront carbon’ means in industry terms</a:t>
            </a:r>
          </a:p>
        </p:txBody>
      </p:sp>
      <p:sp>
        <p:nvSpPr>
          <p:cNvPr id="12333" name="Rect"/>
          <p:cNvSpPr/>
          <p:nvPr/>
        </p:nvSpPr>
        <p:spPr>
          <a:xfrm>
            <a:off x="7900000" y="500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417" name="TextBox"/>
          <p:cNvSpPr txBox="1"/>
          <p:nvPr/>
        </p:nvSpPr>
        <p:spPr>
          <a:xfrm>
            <a:off x="7900000" y="503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5325" name="TextBox"/>
          <p:cNvSpPr txBox="1"/>
          <p:nvPr/>
        </p:nvSpPr>
        <p:spPr>
          <a:xfrm>
            <a:off x="8350000" y="5050000"/>
            <a:ext cx="35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Three industry roles: designer, contractor, client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0" name="TextBox"/>
          <p:cNvSpPr txBox="1"/>
          <p:nvPr/>
        </p:nvSpPr>
        <p:spPr>
          <a:xfrm>
            <a:off x="700000" y="500000"/>
            <a:ext cx="8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1  ·  WATCH &amp; REFLECT</a:t>
            </a:r>
          </a:p>
        </p:txBody>
      </p:sp>
      <p:sp>
        <p:nvSpPr>
          <p:cNvPr id="8034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Video resource</a:t>
            </a:r>
          </a:p>
        </p:txBody>
      </p:sp>
      <p:sp>
        <p:nvSpPr>
          <p:cNvPr id="14088" name="Rect"/>
          <p:cNvSpPr/>
          <p:nvPr/>
        </p:nvSpPr>
        <p:spPr>
          <a:xfrm>
            <a:off x="700000" y="2200000"/>
            <a:ext cx="6024971" cy="3383028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670" name="Rect"/>
          <p:cNvSpPr/>
          <p:nvPr/>
        </p:nvSpPr>
        <p:spPr>
          <a:xfrm>
            <a:off x="700000" y="2200000"/>
            <a:ext cx="5800000" cy="12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917" name="Rect"/>
          <p:cNvSpPr/>
          <p:nvPr/>
        </p:nvSpPr>
        <p:spPr>
          <a:xfrm>
            <a:off x="2900000" y="2700000"/>
            <a:ext cx="1400000" cy="1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835" name="TextBox"/>
          <p:cNvSpPr txBox="1"/>
          <p:nvPr/>
        </p:nvSpPr>
        <p:spPr>
          <a:xfrm>
            <a:off x="2900000" y="2750000"/>
            <a:ext cx="14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8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5224" name="TextBox"/>
          <p:cNvSpPr txBox="1"/>
          <p:nvPr/>
        </p:nvSpPr>
        <p:spPr>
          <a:xfrm>
            <a:off x="900000" y="4350000"/>
            <a:ext cx="5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ELLEN MACARTHUR FOUNDATION</a:t>
            </a:r>
          </a:p>
        </p:txBody>
      </p:sp>
      <p:sp>
        <p:nvSpPr>
          <p:cNvPr id="6811" name="TextBox"/>
          <p:cNvSpPr txBox="1"/>
          <p:nvPr/>
        </p:nvSpPr>
        <p:spPr>
          <a:xfrm>
            <a:off x="900000" y="4604857"/>
            <a:ext cx="5516114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70000" lnSpcReduction="20000"/>
          </a:bodyPr>
          <a:lstStyle/>
          <a:p>
            <a:r>
              <a:rPr lang="en-IE" sz="2200" b="1">
                <a:solidFill>
                  <a:srgbClr val="002060"/>
                </a:solidFill>
                <a:latin typeface="Arial"/>
                <a:cs typeface="Arial"/>
              </a:rPr>
              <a:t>The Basics of Circular Economy</a:t>
            </a:r>
            <a:br>
              <a:rPr lang="en-IE" sz="2200" b="1" dirty="0">
                <a:solidFill>
                  <a:schemeClr val="bg1"/>
                </a:solidFill>
                <a:latin typeface="Arial"/>
                <a:cs typeface="Arial"/>
              </a:rPr>
            </a:br>
            <a:br>
              <a:rPr lang="en-IE" sz="22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IE" sz="2200">
                <a:solidFill>
                  <a:schemeClr val="bg1"/>
                </a:solidFill>
                <a:ea typeface="+mn-lt"/>
                <a:cs typeface="+mn-lt"/>
              </a:rPr>
              <a:t>https://www.youtube.com/live/PkfkMNnRO14?si=VPFvJmrVlD01e5i7</a:t>
            </a:r>
            <a:endParaRPr lang="en-IE" sz="2200" b="1">
              <a:solidFill>
                <a:schemeClr val="bg1"/>
              </a:solidFill>
              <a:latin typeface="Arial" panose="020B0604020202020204" pitchFamily="34" charset="0"/>
              <a:cs typeface="Arial"/>
            </a:endParaRPr>
          </a:p>
        </p:txBody>
      </p:sp>
      <p:sp>
        <p:nvSpPr>
          <p:cNvPr id="6881" name="TextBox"/>
          <p:cNvSpPr txBox="1"/>
          <p:nvPr/>
        </p:nvSpPr>
        <p:spPr>
          <a:xfrm>
            <a:off x="900000" y="5300000"/>
            <a:ext cx="5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1200">
                <a:solidFill>
                  <a:srgbClr val="555555"/>
                </a:solidFill>
                <a:latin typeface="Arial"/>
                <a:cs typeface="Arial"/>
              </a:rPr>
              <a:t>Duration: 45:40  ·  YouTube  ·  Captions available</a:t>
            </a:r>
          </a:p>
        </p:txBody>
      </p:sp>
      <p:sp>
        <p:nvSpPr>
          <p:cNvPr id="6810" name="TextBox"/>
          <p:cNvSpPr txBox="1"/>
          <p:nvPr/>
        </p:nvSpPr>
        <p:spPr>
          <a:xfrm>
            <a:off x="6900000" y="2200000"/>
            <a:ext cx="4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AFTER WATCHING</a:t>
            </a:r>
          </a:p>
        </p:txBody>
      </p:sp>
      <p:sp>
        <p:nvSpPr>
          <p:cNvPr id="3242" name="TextBox"/>
          <p:cNvSpPr txBox="1"/>
          <p:nvPr/>
        </p:nvSpPr>
        <p:spPr>
          <a:xfrm>
            <a:off x="6900000" y="2650000"/>
            <a:ext cx="48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Three reflection questions:</a:t>
            </a:r>
          </a:p>
        </p:txBody>
      </p:sp>
      <p:sp>
        <p:nvSpPr>
          <p:cNvPr id="4146" name="TextBox"/>
          <p:cNvSpPr txBox="1"/>
          <p:nvPr/>
        </p:nvSpPr>
        <p:spPr>
          <a:xfrm>
            <a:off x="6900000" y="350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788" name="TextBox"/>
          <p:cNvSpPr txBox="1"/>
          <p:nvPr/>
        </p:nvSpPr>
        <p:spPr>
          <a:xfrm>
            <a:off x="7350000" y="3550000"/>
            <a:ext cx="435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What does 'restorative by design' mean in your own words?</a:t>
            </a:r>
          </a:p>
        </p:txBody>
      </p:sp>
      <p:sp>
        <p:nvSpPr>
          <p:cNvPr id="2683" name="TextBox"/>
          <p:cNvSpPr txBox="1"/>
          <p:nvPr/>
        </p:nvSpPr>
        <p:spPr>
          <a:xfrm>
            <a:off x="6900000" y="425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9340" name="TextBox"/>
          <p:cNvSpPr txBox="1"/>
          <p:nvPr/>
        </p:nvSpPr>
        <p:spPr>
          <a:xfrm>
            <a:off x="7350000" y="4300000"/>
            <a:ext cx="435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Name one product or material in your work that already follows circular principles.</a:t>
            </a:r>
          </a:p>
        </p:txBody>
      </p:sp>
      <p:sp>
        <p:nvSpPr>
          <p:cNvPr id="5526" name="TextBox"/>
          <p:cNvSpPr txBox="1"/>
          <p:nvPr/>
        </p:nvSpPr>
        <p:spPr>
          <a:xfrm>
            <a:off x="6900000" y="500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605" name="TextBox"/>
          <p:cNvSpPr txBox="1"/>
          <p:nvPr/>
        </p:nvSpPr>
        <p:spPr>
          <a:xfrm>
            <a:off x="7350000" y="5050000"/>
            <a:ext cx="435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Where do you see the biggest gap between linear and circular in construction today?</a:t>
            </a:r>
          </a:p>
        </p:txBody>
      </p:sp>
      <p:sp>
        <p:nvSpPr>
          <p:cNvPr id="333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8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964" name="Rect"/>
          <p:cNvSpPr/>
          <p:nvPr/>
        </p:nvSpPr>
        <p:spPr>
          <a:xfrm>
            <a:off x="700000" y="1800000"/>
            <a:ext cx="60000" cy="32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99" name="TextBox"/>
          <p:cNvSpPr txBox="1"/>
          <p:nvPr/>
        </p:nvSpPr>
        <p:spPr>
          <a:xfrm>
            <a:off x="900000" y="17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SESSION 2 OF 4</a:t>
            </a:r>
          </a:p>
        </p:txBody>
      </p:sp>
      <p:sp>
        <p:nvSpPr>
          <p:cNvPr id="7236" name="TextBox"/>
          <p:cNvSpPr txBox="1"/>
          <p:nvPr/>
        </p:nvSpPr>
        <p:spPr>
          <a:xfrm>
            <a:off x="900000" y="2200000"/>
            <a:ext cx="10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20"/>
              </a:spcAft>
              <a:buNone/>
            </a:pPr>
            <a:r>
              <a:rPr lang="en-IE" sz="5400" b="1">
                <a:solidFill>
                  <a:srgbClr val="FFFFFF"/>
                </a:solidFill>
                <a:latin typeface="Arial" panose="020B0604020202020204" pitchFamily="34" charset="0"/>
              </a:rPr>
              <a:t>Linear vs Circular Economy</a:t>
            </a:r>
          </a:p>
        </p:txBody>
      </p:sp>
      <p:sp>
        <p:nvSpPr>
          <p:cNvPr id="1600" name="TextBox"/>
          <p:cNvSpPr txBox="1"/>
          <p:nvPr/>
        </p:nvSpPr>
        <p:spPr>
          <a:xfrm>
            <a:off x="900000" y="4400000"/>
            <a:ext cx="1050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>
                <a:solidFill>
                  <a:srgbClr val="FFFFFF"/>
                </a:solidFill>
                <a:latin typeface="Arial" panose="020B0604020202020204" pitchFamily="34" charset="0"/>
              </a:rPr>
              <a:t>Two ways to build. One is running out of time. The other is the path forward  •  1.5 hours</a:t>
            </a:r>
          </a:p>
        </p:txBody>
      </p:sp>
      <p:sp>
        <p:nvSpPr>
          <p:cNvPr id="7999" name="TextBox"/>
          <p:cNvSpPr txBox="1"/>
          <p:nvPr/>
        </p:nvSpPr>
        <p:spPr>
          <a:xfrm>
            <a:off x="11000000" y="6450000"/>
            <a:ext cx="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A0B0C0"/>
                </a:solidFill>
                <a:latin typeface="Arial" panose="020B0604020202020204" pitchFamily="34" charset="0"/>
              </a:rPr>
              <a:t>11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2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2  ·  THE BIG IDEA</a:t>
            </a:r>
          </a:p>
        </p:txBody>
      </p:sp>
      <p:sp>
        <p:nvSpPr>
          <p:cNvPr id="9919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Two models. One is unsustainable.</a:t>
            </a:r>
          </a:p>
        </p:txBody>
      </p:sp>
      <p:sp>
        <p:nvSpPr>
          <p:cNvPr id="13664" name="Rect"/>
          <p:cNvSpPr/>
          <p:nvPr/>
        </p:nvSpPr>
        <p:spPr>
          <a:xfrm>
            <a:off x="700000" y="2000000"/>
            <a:ext cx="5300000" cy="41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526" name="Rect"/>
          <p:cNvSpPr/>
          <p:nvPr/>
        </p:nvSpPr>
        <p:spPr>
          <a:xfrm>
            <a:off x="700000" y="2000000"/>
            <a:ext cx="5300000" cy="8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293" name="TextBox"/>
          <p:cNvSpPr txBox="1"/>
          <p:nvPr/>
        </p:nvSpPr>
        <p:spPr>
          <a:xfrm>
            <a:off x="900000" y="220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C0392B"/>
                </a:solidFill>
                <a:latin typeface="Arial" panose="020B0604020202020204" pitchFamily="34" charset="0"/>
              </a:rPr>
              <a:t>THE LINEAR MODEL</a:t>
            </a:r>
          </a:p>
        </p:txBody>
      </p:sp>
      <p:sp>
        <p:nvSpPr>
          <p:cNvPr id="6094" name="Rect"/>
          <p:cNvSpPr/>
          <p:nvPr/>
        </p:nvSpPr>
        <p:spPr>
          <a:xfrm>
            <a:off x="900000" y="2750000"/>
            <a:ext cx="1200000" cy="70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822" name="TextBox"/>
          <p:cNvSpPr txBox="1"/>
          <p:nvPr/>
        </p:nvSpPr>
        <p:spPr>
          <a:xfrm>
            <a:off x="900000" y="2950000"/>
            <a:ext cx="1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TAKE</a:t>
            </a:r>
          </a:p>
        </p:txBody>
      </p:sp>
      <p:sp>
        <p:nvSpPr>
          <p:cNvPr id="1557" name="TextBox"/>
          <p:cNvSpPr txBox="1"/>
          <p:nvPr/>
        </p:nvSpPr>
        <p:spPr>
          <a:xfrm>
            <a:off x="2150000" y="29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400" b="1">
                <a:solidFill>
                  <a:srgbClr val="C0392B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5936" name="Rect"/>
          <p:cNvSpPr/>
          <p:nvPr/>
        </p:nvSpPr>
        <p:spPr>
          <a:xfrm>
            <a:off x="2500000" y="2750000"/>
            <a:ext cx="1200000" cy="70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456" name="TextBox"/>
          <p:cNvSpPr txBox="1"/>
          <p:nvPr/>
        </p:nvSpPr>
        <p:spPr>
          <a:xfrm>
            <a:off x="2500000" y="2950000"/>
            <a:ext cx="1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MAKE</a:t>
            </a:r>
          </a:p>
        </p:txBody>
      </p:sp>
      <p:sp>
        <p:nvSpPr>
          <p:cNvPr id="3875" name="TextBox"/>
          <p:cNvSpPr txBox="1"/>
          <p:nvPr/>
        </p:nvSpPr>
        <p:spPr>
          <a:xfrm>
            <a:off x="3750000" y="29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400" b="1">
                <a:solidFill>
                  <a:srgbClr val="C0392B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14053" name="Rect"/>
          <p:cNvSpPr/>
          <p:nvPr/>
        </p:nvSpPr>
        <p:spPr>
          <a:xfrm>
            <a:off x="4100000" y="2750000"/>
            <a:ext cx="1200000" cy="70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60" name="TextBox"/>
          <p:cNvSpPr txBox="1"/>
          <p:nvPr/>
        </p:nvSpPr>
        <p:spPr>
          <a:xfrm>
            <a:off x="4100000" y="2950000"/>
            <a:ext cx="1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WASTE</a:t>
            </a:r>
          </a:p>
        </p:txBody>
      </p:sp>
      <p:sp>
        <p:nvSpPr>
          <p:cNvPr id="4579" name="TextBox"/>
          <p:cNvSpPr txBox="1"/>
          <p:nvPr/>
        </p:nvSpPr>
        <p:spPr>
          <a:xfrm>
            <a:off x="900000" y="3700000"/>
            <a:ext cx="50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Extract raw materials → manufacture products → use them once → throw them away.</a:t>
            </a:r>
          </a:p>
        </p:txBody>
      </p:sp>
      <p:sp>
        <p:nvSpPr>
          <p:cNvPr id="584" name="TextBox"/>
          <p:cNvSpPr txBox="1"/>
          <p:nvPr/>
        </p:nvSpPr>
        <p:spPr>
          <a:xfrm>
            <a:off x="900000" y="470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C0392B"/>
                </a:solidFill>
                <a:latin typeface="Arial" panose="020B0604020202020204" pitchFamily="34" charset="0"/>
              </a:rPr>
              <a:t>WHAT IT ASSUMES</a:t>
            </a:r>
          </a:p>
        </p:txBody>
      </p:sp>
      <p:sp>
        <p:nvSpPr>
          <p:cNvPr id="6020" name="TextBox"/>
          <p:cNvSpPr txBox="1"/>
          <p:nvPr/>
        </p:nvSpPr>
        <p:spPr>
          <a:xfrm>
            <a:off x="900000" y="5100000"/>
            <a:ext cx="50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"/>
              </a:spcAft>
              <a:buNone/>
            </a:pPr>
            <a:r>
              <a:rPr lang="en-IE" sz="1300" b="1">
                <a:solidFill>
                  <a:srgbClr val="C0392B"/>
                </a:solidFill>
                <a:latin typeface="Arial" panose="020B0604020202020204" pitchFamily="34" charset="0"/>
              </a:rPr>
              <a:t>✕  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Resources are infinite</a:t>
            </a:r>
          </a:p>
          <a:p>
            <a:pPr marL="0" indent="0">
              <a:spcAft>
                <a:spcPts val="60"/>
              </a:spcAft>
              <a:buNone/>
            </a:pPr>
            <a:r>
              <a:rPr lang="en-IE" sz="1300" b="1">
                <a:solidFill>
                  <a:srgbClr val="C0392B"/>
                </a:solidFill>
                <a:latin typeface="Arial" panose="020B0604020202020204" pitchFamily="34" charset="0"/>
              </a:rPr>
              <a:t>✕  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Waste disposal is free and harmless</a:t>
            </a:r>
          </a:p>
          <a:p>
            <a:pPr marL="0" indent="0">
              <a:buNone/>
            </a:pPr>
            <a:r>
              <a:rPr lang="en-IE" sz="1300" b="1">
                <a:solidFill>
                  <a:srgbClr val="C0392B"/>
                </a:solidFill>
                <a:latin typeface="Arial" panose="020B0604020202020204" pitchFamily="34" charset="0"/>
              </a:rPr>
              <a:t>✕  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The climate can absorb our emissions</a:t>
            </a:r>
          </a:p>
        </p:txBody>
      </p:sp>
      <p:sp>
        <p:nvSpPr>
          <p:cNvPr id="9687" name="Rect"/>
          <p:cNvSpPr/>
          <p:nvPr/>
        </p:nvSpPr>
        <p:spPr>
          <a:xfrm>
            <a:off x="6300000" y="2000000"/>
            <a:ext cx="5300000" cy="4100000"/>
          </a:xfrm>
          <a:prstGeom prst="rect">
            <a:avLst/>
          </a:prstGeom>
          <a:solidFill>
            <a:srgbClr val="EAF4E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332" name="Rect"/>
          <p:cNvSpPr/>
          <p:nvPr/>
        </p:nvSpPr>
        <p:spPr>
          <a:xfrm>
            <a:off x="6300000" y="2000000"/>
            <a:ext cx="530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156" name="TextBox"/>
          <p:cNvSpPr txBox="1"/>
          <p:nvPr/>
        </p:nvSpPr>
        <p:spPr>
          <a:xfrm>
            <a:off x="6500000" y="220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47994D"/>
                </a:solidFill>
                <a:latin typeface="Arial" panose="020B0604020202020204" pitchFamily="34" charset="0"/>
              </a:rPr>
              <a:t>THE CIRCULAR MODEL</a:t>
            </a:r>
          </a:p>
        </p:txBody>
      </p:sp>
      <p:sp>
        <p:nvSpPr>
          <p:cNvPr id="6891" name="Rect"/>
          <p:cNvSpPr/>
          <p:nvPr/>
        </p:nvSpPr>
        <p:spPr>
          <a:xfrm>
            <a:off x="6500000" y="2750000"/>
            <a:ext cx="1200000" cy="7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865" name="TextBox"/>
          <p:cNvSpPr txBox="1"/>
          <p:nvPr/>
        </p:nvSpPr>
        <p:spPr>
          <a:xfrm>
            <a:off x="6500000" y="2950000"/>
            <a:ext cx="1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DESIGN</a:t>
            </a:r>
          </a:p>
        </p:txBody>
      </p:sp>
      <p:sp>
        <p:nvSpPr>
          <p:cNvPr id="4052" name="TextBox"/>
          <p:cNvSpPr txBox="1"/>
          <p:nvPr/>
        </p:nvSpPr>
        <p:spPr>
          <a:xfrm>
            <a:off x="7750000" y="29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400" b="1">
                <a:solidFill>
                  <a:srgbClr val="47994D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13559" name="Rect"/>
          <p:cNvSpPr/>
          <p:nvPr/>
        </p:nvSpPr>
        <p:spPr>
          <a:xfrm>
            <a:off x="8100000" y="2750000"/>
            <a:ext cx="1200000" cy="7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730" name="TextBox"/>
          <p:cNvSpPr txBox="1"/>
          <p:nvPr/>
        </p:nvSpPr>
        <p:spPr>
          <a:xfrm>
            <a:off x="8100000" y="2950000"/>
            <a:ext cx="1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USE</a:t>
            </a:r>
          </a:p>
        </p:txBody>
      </p:sp>
      <p:sp>
        <p:nvSpPr>
          <p:cNvPr id="5763" name="TextBox"/>
          <p:cNvSpPr txBox="1"/>
          <p:nvPr/>
        </p:nvSpPr>
        <p:spPr>
          <a:xfrm>
            <a:off x="9350000" y="29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400" b="1">
                <a:solidFill>
                  <a:srgbClr val="47994D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5543" name="Rect"/>
          <p:cNvSpPr/>
          <p:nvPr/>
        </p:nvSpPr>
        <p:spPr>
          <a:xfrm>
            <a:off x="9700000" y="2750000"/>
            <a:ext cx="1200000" cy="7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549" name="TextBox"/>
          <p:cNvSpPr txBox="1"/>
          <p:nvPr/>
        </p:nvSpPr>
        <p:spPr>
          <a:xfrm>
            <a:off x="9700000" y="2950000"/>
            <a:ext cx="1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RECOVER</a:t>
            </a:r>
          </a:p>
        </p:txBody>
      </p:sp>
      <p:sp>
        <p:nvSpPr>
          <p:cNvPr id="2087" name="TextBox"/>
          <p:cNvSpPr txBox="1"/>
          <p:nvPr/>
        </p:nvSpPr>
        <p:spPr>
          <a:xfrm>
            <a:off x="6500000" y="3550000"/>
            <a:ext cx="4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000" i="1">
                <a:solidFill>
                  <a:srgbClr val="47994D"/>
                </a:solidFill>
                <a:latin typeface="Arial" panose="020B0604020202020204" pitchFamily="34" charset="0"/>
              </a:rPr>
              <a:t>←  loop closes — materials cycle back</a:t>
            </a:r>
          </a:p>
        </p:txBody>
      </p:sp>
      <p:sp>
        <p:nvSpPr>
          <p:cNvPr id="8823" name="TextBox"/>
          <p:cNvSpPr txBox="1"/>
          <p:nvPr/>
        </p:nvSpPr>
        <p:spPr>
          <a:xfrm>
            <a:off x="6500000" y="3700000"/>
            <a:ext cx="50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Design for long life and disassembly → maintain and repair → reuse and recycle. The cycle closes.</a:t>
            </a:r>
          </a:p>
        </p:txBody>
      </p:sp>
      <p:sp>
        <p:nvSpPr>
          <p:cNvPr id="7598" name="TextBox"/>
          <p:cNvSpPr txBox="1"/>
          <p:nvPr/>
        </p:nvSpPr>
        <p:spPr>
          <a:xfrm>
            <a:off x="6500000" y="470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47994D"/>
                </a:solidFill>
                <a:latin typeface="Arial" panose="020B0604020202020204" pitchFamily="34" charset="0"/>
              </a:rPr>
              <a:t>WHAT IT BUILDS IN</a:t>
            </a:r>
          </a:p>
        </p:txBody>
      </p:sp>
      <p:sp>
        <p:nvSpPr>
          <p:cNvPr id="1777" name="TextBox"/>
          <p:cNvSpPr txBox="1"/>
          <p:nvPr/>
        </p:nvSpPr>
        <p:spPr>
          <a:xfrm>
            <a:off x="6500000" y="5100000"/>
            <a:ext cx="50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60"/>
              </a:spcAft>
              <a:buNone/>
            </a:pPr>
            <a:r>
              <a:rPr lang="en-IE" sz="1300" b="1">
                <a:solidFill>
                  <a:srgbClr val="47994D"/>
                </a:solidFill>
                <a:latin typeface="Arial" panose="020B0604020202020204" pitchFamily="34" charset="0"/>
              </a:rPr>
              <a:t>✓  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Resource limits are respected</a:t>
            </a:r>
          </a:p>
          <a:p>
            <a:pPr marL="0" indent="0">
              <a:spcAft>
                <a:spcPts val="60"/>
              </a:spcAft>
              <a:buNone/>
            </a:pPr>
            <a:r>
              <a:rPr lang="en-IE" sz="1300" b="1">
                <a:solidFill>
                  <a:srgbClr val="47994D"/>
                </a:solidFill>
                <a:latin typeface="Arial" panose="020B0604020202020204" pitchFamily="34" charset="0"/>
              </a:rPr>
              <a:t>✓  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Waste becomes raw material</a:t>
            </a:r>
          </a:p>
          <a:p>
            <a:pPr marL="0" indent="0">
              <a:buNone/>
            </a:pPr>
            <a:r>
              <a:rPr lang="en-IE" sz="1300" b="1">
                <a:solidFill>
                  <a:srgbClr val="47994D"/>
                </a:solidFill>
                <a:latin typeface="Arial" panose="020B0604020202020204" pitchFamily="34" charset="0"/>
              </a:rPr>
              <a:t>✓  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Climate impact is reduced at source</a:t>
            </a:r>
          </a:p>
        </p:txBody>
      </p:sp>
      <p:sp>
        <p:nvSpPr>
          <p:cNvPr id="8894" name="Rect"/>
          <p:cNvSpPr/>
          <p:nvPr/>
        </p:nvSpPr>
        <p:spPr>
          <a:xfrm>
            <a:off x="700000" y="6150000"/>
            <a:ext cx="10900000" cy="2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940" name="TextBox"/>
          <p:cNvSpPr txBox="1"/>
          <p:nvPr/>
        </p:nvSpPr>
        <p:spPr>
          <a:xfrm>
            <a:off x="900000" y="6190000"/>
            <a:ext cx="105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KEY DATA:  </a:t>
            </a:r>
            <a:r>
              <a:rPr lang="en-IE" sz="1100">
                <a:solidFill>
                  <a:srgbClr val="FFFFFF"/>
                </a:solidFill>
                <a:latin typeface="Arial" panose="020B0604020202020204" pitchFamily="34" charset="0"/>
              </a:rPr>
              <a:t>Ellen MacArthur Foundation estimates 45% of climate emissions come from making 'stuff'. Circular economy is essential to closing the gap.</a:t>
            </a:r>
          </a:p>
        </p:txBody>
      </p:sp>
      <p:sp>
        <p:nvSpPr>
          <p:cNvPr id="215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89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0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2  ·  THE HIERARCHY</a:t>
            </a:r>
          </a:p>
        </p:txBody>
      </p:sp>
      <p:sp>
        <p:nvSpPr>
          <p:cNvPr id="2259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Not all 'circular' is equal</a:t>
            </a:r>
          </a:p>
        </p:txBody>
      </p:sp>
      <p:sp>
        <p:nvSpPr>
          <p:cNvPr id="7177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i="1">
                <a:solidFill>
                  <a:srgbClr val="555555"/>
                </a:solidFill>
                <a:latin typeface="Arial" panose="020B0604020202020204" pitchFamily="34" charset="0"/>
              </a:rPr>
              <a:t>The waste hierarchy ranks circular actions from best (top) to last resort (bottom).</a:t>
            </a:r>
          </a:p>
        </p:txBody>
      </p:sp>
      <p:sp>
        <p:nvSpPr>
          <p:cNvPr id="5347" name="Rect"/>
          <p:cNvSpPr/>
          <p:nvPr/>
        </p:nvSpPr>
        <p:spPr>
          <a:xfrm>
            <a:off x="1400000" y="2500000"/>
            <a:ext cx="4200000" cy="43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235" name="TextBox"/>
          <p:cNvSpPr txBox="1"/>
          <p:nvPr/>
        </p:nvSpPr>
        <p:spPr>
          <a:xfrm>
            <a:off x="1400000" y="2590000"/>
            <a:ext cx="4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PREVENT</a:t>
            </a:r>
          </a:p>
        </p:txBody>
      </p:sp>
      <p:sp>
        <p:nvSpPr>
          <p:cNvPr id="13999" name="Rect"/>
          <p:cNvSpPr/>
          <p:nvPr/>
        </p:nvSpPr>
        <p:spPr>
          <a:xfrm>
            <a:off x="1700000" y="2960000"/>
            <a:ext cx="3600000" cy="430000"/>
          </a:xfrm>
          <a:prstGeom prst="rect">
            <a:avLst/>
          </a:prstGeom>
          <a:solidFill>
            <a:srgbClr val="5BAA3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998" name="TextBox"/>
          <p:cNvSpPr txBox="1"/>
          <p:nvPr/>
        </p:nvSpPr>
        <p:spPr>
          <a:xfrm>
            <a:off x="1700000" y="3050000"/>
            <a:ext cx="3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REDUCE</a:t>
            </a:r>
          </a:p>
        </p:txBody>
      </p:sp>
      <p:sp>
        <p:nvSpPr>
          <p:cNvPr id="5697" name="Rect"/>
          <p:cNvSpPr/>
          <p:nvPr/>
        </p:nvSpPr>
        <p:spPr>
          <a:xfrm>
            <a:off x="2000000" y="3420000"/>
            <a:ext cx="3000000" cy="430000"/>
          </a:xfrm>
          <a:prstGeom prst="rect">
            <a:avLst/>
          </a:prstGeom>
          <a:solidFill>
            <a:srgbClr val="7BBA4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99" name="TextBox"/>
          <p:cNvSpPr txBox="1"/>
          <p:nvPr/>
        </p:nvSpPr>
        <p:spPr>
          <a:xfrm>
            <a:off x="2000000" y="3510000"/>
            <a:ext cx="3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REUSE</a:t>
            </a:r>
          </a:p>
        </p:txBody>
      </p:sp>
      <p:sp>
        <p:nvSpPr>
          <p:cNvPr id="10636" name="Rect"/>
          <p:cNvSpPr/>
          <p:nvPr/>
        </p:nvSpPr>
        <p:spPr>
          <a:xfrm>
            <a:off x="2300000" y="3880000"/>
            <a:ext cx="2400000" cy="43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28" name="TextBox"/>
          <p:cNvSpPr txBox="1"/>
          <p:nvPr/>
        </p:nvSpPr>
        <p:spPr>
          <a:xfrm>
            <a:off x="2300000" y="3970000"/>
            <a:ext cx="2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RECYCLE</a:t>
            </a:r>
          </a:p>
        </p:txBody>
      </p:sp>
      <p:sp>
        <p:nvSpPr>
          <p:cNvPr id="14437" name="Rect"/>
          <p:cNvSpPr/>
          <p:nvPr/>
        </p:nvSpPr>
        <p:spPr>
          <a:xfrm>
            <a:off x="2600000" y="4340000"/>
            <a:ext cx="1800000" cy="430000"/>
          </a:xfrm>
          <a:prstGeom prst="rect">
            <a:avLst/>
          </a:prstGeom>
          <a:solidFill>
            <a:srgbClr val="E6842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848" name="TextBox"/>
          <p:cNvSpPr txBox="1"/>
          <p:nvPr/>
        </p:nvSpPr>
        <p:spPr>
          <a:xfrm>
            <a:off x="2600000" y="4430000"/>
            <a:ext cx="1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RECOVER</a:t>
            </a:r>
          </a:p>
        </p:txBody>
      </p:sp>
      <p:sp>
        <p:nvSpPr>
          <p:cNvPr id="14856" name="Rect"/>
          <p:cNvSpPr/>
          <p:nvPr/>
        </p:nvSpPr>
        <p:spPr>
          <a:xfrm>
            <a:off x="2900000" y="4800000"/>
            <a:ext cx="1200000" cy="43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487" name="TextBox"/>
          <p:cNvSpPr txBox="1"/>
          <p:nvPr/>
        </p:nvSpPr>
        <p:spPr>
          <a:xfrm>
            <a:off x="2900000" y="4890000"/>
            <a:ext cx="1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DISPOSE</a:t>
            </a:r>
          </a:p>
        </p:txBody>
      </p:sp>
      <p:sp>
        <p:nvSpPr>
          <p:cNvPr id="6696" name="TextBox"/>
          <p:cNvSpPr txBox="1"/>
          <p:nvPr/>
        </p:nvSpPr>
        <p:spPr>
          <a:xfrm>
            <a:off x="100000" y="2550000"/>
            <a:ext cx="1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300" b="1">
                <a:solidFill>
                  <a:srgbClr val="47994D"/>
                </a:solidFill>
                <a:latin typeface="Arial" panose="020B0604020202020204" pitchFamily="34" charset="0"/>
              </a:rPr>
              <a:t>BEST</a:t>
            </a:r>
          </a:p>
        </p:txBody>
      </p:sp>
      <p:sp>
        <p:nvSpPr>
          <p:cNvPr id="7084" name="TextBox"/>
          <p:cNvSpPr txBox="1"/>
          <p:nvPr/>
        </p:nvSpPr>
        <p:spPr>
          <a:xfrm>
            <a:off x="100000" y="5300000"/>
            <a:ext cx="1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300" b="1">
                <a:solidFill>
                  <a:srgbClr val="C0392B"/>
                </a:solidFill>
                <a:latin typeface="Arial" panose="020B0604020202020204" pitchFamily="34" charset="0"/>
              </a:rPr>
              <a:t>WORST</a:t>
            </a:r>
          </a:p>
        </p:txBody>
      </p:sp>
      <p:sp>
        <p:nvSpPr>
          <p:cNvPr id="9293" name="TextBox"/>
          <p:cNvSpPr txBox="1"/>
          <p:nvPr/>
        </p:nvSpPr>
        <p:spPr>
          <a:xfrm>
            <a:off x="6500000" y="2700000"/>
            <a:ext cx="5100000" cy="2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60"/>
              </a:spcAft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The hierarchy in plain language:</a:t>
            </a:r>
          </a:p>
          <a:p>
            <a:pPr marL="0" indent="0">
              <a:spcAft>
                <a:spcPts val="120"/>
              </a:spcAft>
              <a:buNone/>
            </a:pPr>
            <a:r>
              <a:rPr lang="en-IE" sz="1300" b="1">
                <a:solidFill>
                  <a:srgbClr val="47994D"/>
                </a:solidFill>
                <a:latin typeface="Arial" panose="020B0604020202020204" pitchFamily="34" charset="0"/>
              </a:rPr>
              <a:t>Prevention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 is always the best option — no waste at all.</a:t>
            </a:r>
          </a:p>
          <a:p>
            <a:pPr marL="0" indent="0">
              <a:spcAft>
                <a:spcPts val="120"/>
              </a:spcAft>
              <a:buNone/>
            </a:pPr>
            <a:r>
              <a:rPr lang="en-IE" sz="1300" b="1">
                <a:solidFill>
                  <a:srgbClr val="7BBA47"/>
                </a:solidFill>
                <a:latin typeface="Arial" panose="020B0604020202020204" pitchFamily="34" charset="0"/>
              </a:rPr>
              <a:t>Reuse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 keeps the material's value intact.</a:t>
            </a:r>
          </a:p>
          <a:p>
            <a:pPr marL="0" indent="0">
              <a:spcAft>
                <a:spcPts val="120"/>
              </a:spcAft>
              <a:buNone/>
            </a:pPr>
            <a:r>
              <a:rPr lang="en-IE" sz="1300" b="1">
                <a:solidFill>
                  <a:srgbClr val="F99F3E"/>
                </a:solidFill>
                <a:latin typeface="Arial" panose="020B0604020202020204" pitchFamily="34" charset="0"/>
              </a:rPr>
              <a:t>Recycling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 recovers material but loses value.</a:t>
            </a:r>
          </a:p>
          <a:p>
            <a:pPr marL="0" indent="0">
              <a:buNone/>
            </a:pPr>
            <a:r>
              <a:rPr lang="en-IE" sz="1300" b="1">
                <a:solidFill>
                  <a:srgbClr val="C0392B"/>
                </a:solidFill>
                <a:latin typeface="Arial" panose="020B0604020202020204" pitchFamily="34" charset="0"/>
              </a:rPr>
              <a:t>Landfill</a:t>
            </a: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 loses everything.</a:t>
            </a:r>
          </a:p>
        </p:txBody>
      </p:sp>
      <p:sp>
        <p:nvSpPr>
          <p:cNvPr id="4090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2  ·  THE FULL FRAMEWORK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052E56"/>
                </a:solidFill>
                <a:latin typeface="Arial" panose="020B0604020202020204" pitchFamily="34" charset="0"/>
              </a:rPr>
              <a:t>The 9R framework: from refusal to recovery</a:t>
            </a:r>
          </a:p>
        </p:txBody>
      </p:sp>
      <p:sp>
        <p:nvSpPr>
          <p:cNvPr id="8733" name="TextBox"/>
          <p:cNvSpPr txBox="1"/>
          <p:nvPr/>
        </p:nvSpPr>
        <p:spPr>
          <a:xfrm>
            <a:off x="700000" y="180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Beyond the basic waste hierarchy: nine strategies, ranked by circular value retention.</a:t>
            </a:r>
          </a:p>
        </p:txBody>
      </p:sp>
      <p:sp>
        <p:nvSpPr>
          <p:cNvPr id="10259" name="Rect"/>
          <p:cNvSpPr/>
          <p:nvPr/>
        </p:nvSpPr>
        <p:spPr>
          <a:xfrm>
            <a:off x="700000" y="2400000"/>
            <a:ext cx="3500000" cy="36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868" name="Rect"/>
          <p:cNvSpPr/>
          <p:nvPr/>
        </p:nvSpPr>
        <p:spPr>
          <a:xfrm>
            <a:off x="700000" y="2400000"/>
            <a:ext cx="3500000" cy="6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200" name="TextBox"/>
          <p:cNvSpPr txBox="1"/>
          <p:nvPr/>
        </p:nvSpPr>
        <p:spPr>
          <a:xfrm>
            <a:off x="900000" y="25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47994D"/>
                </a:solidFill>
                <a:latin typeface="Arial" panose="020B0604020202020204" pitchFamily="34" charset="0"/>
              </a:rPr>
              <a:t>SMARTER USE &amp; MANUFACTURE</a:t>
            </a:r>
          </a:p>
        </p:txBody>
      </p:sp>
      <p:sp>
        <p:nvSpPr>
          <p:cNvPr id="6007" name="TextBox"/>
          <p:cNvSpPr txBox="1"/>
          <p:nvPr/>
        </p:nvSpPr>
        <p:spPr>
          <a:xfrm>
            <a:off x="900000" y="30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i="1">
                <a:solidFill>
                  <a:srgbClr val="555555"/>
                </a:solidFill>
                <a:latin typeface="Arial" panose="020B0604020202020204" pitchFamily="34" charset="0"/>
              </a:rPr>
              <a:t>HIGHEST VALUE</a:t>
            </a:r>
          </a:p>
        </p:txBody>
      </p:sp>
      <p:sp>
        <p:nvSpPr>
          <p:cNvPr id="3230" name="TextBox"/>
          <p:cNvSpPr txBox="1"/>
          <p:nvPr/>
        </p:nvSpPr>
        <p:spPr>
          <a:xfrm>
            <a:off x="900000" y="35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47994D"/>
                </a:solidFill>
                <a:latin typeface="Arial" panose="020B0604020202020204" pitchFamily="34" charset="0"/>
              </a:rPr>
              <a:t>R0</a:t>
            </a:r>
          </a:p>
        </p:txBody>
      </p:sp>
      <p:sp>
        <p:nvSpPr>
          <p:cNvPr id="1563" name="TextBox"/>
          <p:cNvSpPr txBox="1"/>
          <p:nvPr/>
        </p:nvSpPr>
        <p:spPr>
          <a:xfrm>
            <a:off x="1500000" y="35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Refuse</a:t>
            </a:r>
          </a:p>
        </p:txBody>
      </p:sp>
      <p:sp>
        <p:nvSpPr>
          <p:cNvPr id="5186" name="TextBox"/>
          <p:cNvSpPr txBox="1"/>
          <p:nvPr/>
        </p:nvSpPr>
        <p:spPr>
          <a:xfrm>
            <a:off x="1500000" y="38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Don't need it? Don't use it.</a:t>
            </a:r>
          </a:p>
        </p:txBody>
      </p:sp>
      <p:sp>
        <p:nvSpPr>
          <p:cNvPr id="9352" name="TextBox"/>
          <p:cNvSpPr txBox="1"/>
          <p:nvPr/>
        </p:nvSpPr>
        <p:spPr>
          <a:xfrm>
            <a:off x="900000" y="43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47994D"/>
                </a:solidFill>
                <a:latin typeface="Arial" panose="020B0604020202020204" pitchFamily="34" charset="0"/>
              </a:rPr>
              <a:t>R1</a:t>
            </a:r>
          </a:p>
        </p:txBody>
      </p:sp>
      <p:sp>
        <p:nvSpPr>
          <p:cNvPr id="165" name="TextBox"/>
          <p:cNvSpPr txBox="1"/>
          <p:nvPr/>
        </p:nvSpPr>
        <p:spPr>
          <a:xfrm>
            <a:off x="1500000" y="43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Rethink</a:t>
            </a:r>
          </a:p>
        </p:txBody>
      </p:sp>
      <p:sp>
        <p:nvSpPr>
          <p:cNvPr id="2100" name="TextBox"/>
          <p:cNvSpPr txBox="1"/>
          <p:nvPr/>
        </p:nvSpPr>
        <p:spPr>
          <a:xfrm>
            <a:off x="1500000" y="46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Use product more intensively (sharing, multi-purpose)</a:t>
            </a:r>
          </a:p>
        </p:txBody>
      </p:sp>
      <p:sp>
        <p:nvSpPr>
          <p:cNvPr id="7468" name="TextBox"/>
          <p:cNvSpPr txBox="1"/>
          <p:nvPr/>
        </p:nvSpPr>
        <p:spPr>
          <a:xfrm>
            <a:off x="900000" y="51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47994D"/>
                </a:solidFill>
                <a:latin typeface="Arial" panose="020B0604020202020204" pitchFamily="34" charset="0"/>
              </a:rPr>
              <a:t>R2</a:t>
            </a:r>
          </a:p>
        </p:txBody>
      </p:sp>
      <p:sp>
        <p:nvSpPr>
          <p:cNvPr id="6044" name="TextBox"/>
          <p:cNvSpPr txBox="1"/>
          <p:nvPr/>
        </p:nvSpPr>
        <p:spPr>
          <a:xfrm>
            <a:off x="1500000" y="51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Reduce</a:t>
            </a:r>
          </a:p>
        </p:txBody>
      </p:sp>
      <p:sp>
        <p:nvSpPr>
          <p:cNvPr id="884" name="TextBox"/>
          <p:cNvSpPr txBox="1"/>
          <p:nvPr/>
        </p:nvSpPr>
        <p:spPr>
          <a:xfrm>
            <a:off x="1500000" y="54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Use less material per function</a:t>
            </a:r>
          </a:p>
        </p:txBody>
      </p:sp>
      <p:sp>
        <p:nvSpPr>
          <p:cNvPr id="12863" name="Rect"/>
          <p:cNvSpPr/>
          <p:nvPr/>
        </p:nvSpPr>
        <p:spPr>
          <a:xfrm>
            <a:off x="4375000" y="2400000"/>
            <a:ext cx="3500000" cy="36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556" name="Rect"/>
          <p:cNvSpPr/>
          <p:nvPr/>
        </p:nvSpPr>
        <p:spPr>
          <a:xfrm>
            <a:off x="4375000" y="2400000"/>
            <a:ext cx="3500000" cy="6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526" name="TextBox"/>
          <p:cNvSpPr txBox="1"/>
          <p:nvPr/>
        </p:nvSpPr>
        <p:spPr>
          <a:xfrm>
            <a:off x="4575000" y="25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E7765"/>
                </a:solidFill>
                <a:latin typeface="Arial" panose="020B0604020202020204" pitchFamily="34" charset="0"/>
              </a:rPr>
              <a:t>EXTEND PRODUCT LIFE</a:t>
            </a:r>
          </a:p>
        </p:txBody>
      </p:sp>
      <p:sp>
        <p:nvSpPr>
          <p:cNvPr id="1596" name="TextBox"/>
          <p:cNvSpPr txBox="1"/>
          <p:nvPr/>
        </p:nvSpPr>
        <p:spPr>
          <a:xfrm>
            <a:off x="4575000" y="30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i="1">
                <a:solidFill>
                  <a:srgbClr val="555555"/>
                </a:solidFill>
                <a:latin typeface="Arial" panose="020B0604020202020204" pitchFamily="34" charset="0"/>
              </a:rPr>
              <a:t>MEDIUM-HIGH VALUE</a:t>
            </a:r>
          </a:p>
        </p:txBody>
      </p:sp>
      <p:sp>
        <p:nvSpPr>
          <p:cNvPr id="8572" name="TextBox"/>
          <p:cNvSpPr txBox="1"/>
          <p:nvPr/>
        </p:nvSpPr>
        <p:spPr>
          <a:xfrm>
            <a:off x="4575000" y="35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E7765"/>
                </a:solidFill>
                <a:latin typeface="Arial" panose="020B0604020202020204" pitchFamily="34" charset="0"/>
              </a:rPr>
              <a:t>R3</a:t>
            </a:r>
          </a:p>
        </p:txBody>
      </p:sp>
      <p:sp>
        <p:nvSpPr>
          <p:cNvPr id="7745" name="TextBox"/>
          <p:cNvSpPr txBox="1"/>
          <p:nvPr/>
        </p:nvSpPr>
        <p:spPr>
          <a:xfrm>
            <a:off x="5175000" y="35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Reuse</a:t>
            </a:r>
          </a:p>
        </p:txBody>
      </p:sp>
      <p:sp>
        <p:nvSpPr>
          <p:cNvPr id="8959" name="TextBox"/>
          <p:cNvSpPr txBox="1"/>
          <p:nvPr/>
        </p:nvSpPr>
        <p:spPr>
          <a:xfrm>
            <a:off x="5175000" y="38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Use again, same purpose</a:t>
            </a:r>
          </a:p>
        </p:txBody>
      </p:sp>
      <p:sp>
        <p:nvSpPr>
          <p:cNvPr id="6684" name="TextBox"/>
          <p:cNvSpPr txBox="1"/>
          <p:nvPr/>
        </p:nvSpPr>
        <p:spPr>
          <a:xfrm>
            <a:off x="4575000" y="43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E7765"/>
                </a:solidFill>
                <a:latin typeface="Arial" panose="020B0604020202020204" pitchFamily="34" charset="0"/>
              </a:rPr>
              <a:t>R4</a:t>
            </a:r>
          </a:p>
        </p:txBody>
      </p:sp>
      <p:sp>
        <p:nvSpPr>
          <p:cNvPr id="2675" name="TextBox"/>
          <p:cNvSpPr txBox="1"/>
          <p:nvPr/>
        </p:nvSpPr>
        <p:spPr>
          <a:xfrm>
            <a:off x="5175000" y="43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Repair</a:t>
            </a:r>
          </a:p>
        </p:txBody>
      </p:sp>
      <p:sp>
        <p:nvSpPr>
          <p:cNvPr id="4144" name="TextBox"/>
          <p:cNvSpPr txBox="1"/>
          <p:nvPr/>
        </p:nvSpPr>
        <p:spPr>
          <a:xfrm>
            <a:off x="5175000" y="46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Fix to maintain function</a:t>
            </a:r>
          </a:p>
        </p:txBody>
      </p:sp>
      <p:sp>
        <p:nvSpPr>
          <p:cNvPr id="2991" name="TextBox"/>
          <p:cNvSpPr txBox="1"/>
          <p:nvPr/>
        </p:nvSpPr>
        <p:spPr>
          <a:xfrm>
            <a:off x="4575000" y="51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E7765"/>
                </a:solidFill>
                <a:latin typeface="Arial" panose="020B0604020202020204" pitchFamily="34" charset="0"/>
              </a:rPr>
              <a:t>R5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5175000" y="51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Refurbish</a:t>
            </a:r>
          </a:p>
        </p:txBody>
      </p:sp>
      <p:sp>
        <p:nvSpPr>
          <p:cNvPr id="2231" name="TextBox"/>
          <p:cNvSpPr txBox="1"/>
          <p:nvPr/>
        </p:nvSpPr>
        <p:spPr>
          <a:xfrm>
            <a:off x="5175000" y="5297816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Restore + upgrade</a:t>
            </a:r>
          </a:p>
        </p:txBody>
      </p:sp>
      <p:sp>
        <p:nvSpPr>
          <p:cNvPr id="5427" name="TextBox"/>
          <p:cNvSpPr txBox="1"/>
          <p:nvPr/>
        </p:nvSpPr>
        <p:spPr>
          <a:xfrm>
            <a:off x="4567225" y="5697837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E7765"/>
                </a:solidFill>
                <a:latin typeface="Arial" panose="020B0604020202020204" pitchFamily="34" charset="0"/>
              </a:rPr>
              <a:t>R6</a:t>
            </a:r>
          </a:p>
        </p:txBody>
      </p:sp>
      <p:sp>
        <p:nvSpPr>
          <p:cNvPr id="4184" name="TextBox"/>
          <p:cNvSpPr txBox="1"/>
          <p:nvPr/>
        </p:nvSpPr>
        <p:spPr>
          <a:xfrm>
            <a:off x="5175000" y="5635632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Remanufacture</a:t>
            </a:r>
          </a:p>
        </p:txBody>
      </p:sp>
      <p:sp>
        <p:nvSpPr>
          <p:cNvPr id="2596" name="TextBox"/>
          <p:cNvSpPr txBox="1"/>
          <p:nvPr/>
        </p:nvSpPr>
        <p:spPr>
          <a:xfrm>
            <a:off x="5175000" y="5833449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Rebuild to as-new</a:t>
            </a:r>
          </a:p>
        </p:txBody>
      </p:sp>
      <p:sp>
        <p:nvSpPr>
          <p:cNvPr id="7426" name="Rect"/>
          <p:cNvSpPr/>
          <p:nvPr/>
        </p:nvSpPr>
        <p:spPr>
          <a:xfrm>
            <a:off x="8050000" y="2400000"/>
            <a:ext cx="3500000" cy="36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341" name="Rect"/>
          <p:cNvSpPr/>
          <p:nvPr/>
        </p:nvSpPr>
        <p:spPr>
          <a:xfrm>
            <a:off x="8050000" y="2400000"/>
            <a:ext cx="3500000" cy="6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520" name="TextBox"/>
          <p:cNvSpPr txBox="1"/>
          <p:nvPr/>
        </p:nvSpPr>
        <p:spPr>
          <a:xfrm>
            <a:off x="8250000" y="25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USEFUL APPLICATION</a:t>
            </a:r>
          </a:p>
        </p:txBody>
      </p:sp>
      <p:sp>
        <p:nvSpPr>
          <p:cNvPr id="7708" name="TextBox"/>
          <p:cNvSpPr txBox="1"/>
          <p:nvPr/>
        </p:nvSpPr>
        <p:spPr>
          <a:xfrm>
            <a:off x="8250000" y="30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i="1">
                <a:solidFill>
                  <a:srgbClr val="555555"/>
                </a:solidFill>
                <a:latin typeface="Arial" panose="020B0604020202020204" pitchFamily="34" charset="0"/>
              </a:rPr>
              <a:t>LOWER VALUE</a:t>
            </a:r>
          </a:p>
        </p:txBody>
      </p:sp>
      <p:sp>
        <p:nvSpPr>
          <p:cNvPr id="9407" name="TextBox"/>
          <p:cNvSpPr txBox="1"/>
          <p:nvPr/>
        </p:nvSpPr>
        <p:spPr>
          <a:xfrm>
            <a:off x="8250000" y="35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R7</a:t>
            </a:r>
          </a:p>
        </p:txBody>
      </p:sp>
      <p:sp>
        <p:nvSpPr>
          <p:cNvPr id="2648" name="TextBox"/>
          <p:cNvSpPr txBox="1"/>
          <p:nvPr/>
        </p:nvSpPr>
        <p:spPr>
          <a:xfrm>
            <a:off x="8850000" y="35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Repurpose</a:t>
            </a:r>
          </a:p>
        </p:txBody>
      </p:sp>
      <p:sp>
        <p:nvSpPr>
          <p:cNvPr id="2646" name="TextBox"/>
          <p:cNvSpPr txBox="1"/>
          <p:nvPr/>
        </p:nvSpPr>
        <p:spPr>
          <a:xfrm>
            <a:off x="8850000" y="38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Discarded product, new function</a:t>
            </a:r>
          </a:p>
        </p:txBody>
      </p:sp>
      <p:sp>
        <p:nvSpPr>
          <p:cNvPr id="9162" name="TextBox"/>
          <p:cNvSpPr txBox="1"/>
          <p:nvPr/>
        </p:nvSpPr>
        <p:spPr>
          <a:xfrm>
            <a:off x="8250000" y="43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R8</a:t>
            </a:r>
          </a:p>
        </p:txBody>
      </p:sp>
      <p:sp>
        <p:nvSpPr>
          <p:cNvPr id="8694" name="TextBox"/>
          <p:cNvSpPr txBox="1"/>
          <p:nvPr/>
        </p:nvSpPr>
        <p:spPr>
          <a:xfrm>
            <a:off x="8850000" y="43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Recycle</a:t>
            </a:r>
          </a:p>
        </p:txBody>
      </p:sp>
      <p:sp>
        <p:nvSpPr>
          <p:cNvPr id="764" name="TextBox"/>
          <p:cNvSpPr txBox="1"/>
          <p:nvPr/>
        </p:nvSpPr>
        <p:spPr>
          <a:xfrm>
            <a:off x="8850000" y="46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Process to get materials back</a:t>
            </a:r>
          </a:p>
        </p:txBody>
      </p:sp>
      <p:sp>
        <p:nvSpPr>
          <p:cNvPr id="3171" name="TextBox"/>
          <p:cNvSpPr txBox="1"/>
          <p:nvPr/>
        </p:nvSpPr>
        <p:spPr>
          <a:xfrm>
            <a:off x="8250000" y="5100000"/>
            <a:ext cx="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DF5327"/>
                </a:solidFill>
                <a:latin typeface="Arial" panose="020B0604020202020204" pitchFamily="34" charset="0"/>
              </a:rPr>
              <a:t>R9</a:t>
            </a:r>
          </a:p>
        </p:txBody>
      </p:sp>
      <p:sp>
        <p:nvSpPr>
          <p:cNvPr id="6551" name="TextBox"/>
          <p:cNvSpPr txBox="1"/>
          <p:nvPr/>
        </p:nvSpPr>
        <p:spPr>
          <a:xfrm>
            <a:off x="8850000" y="5100000"/>
            <a:ext cx="2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Recover</a:t>
            </a:r>
          </a:p>
        </p:txBody>
      </p:sp>
      <p:sp>
        <p:nvSpPr>
          <p:cNvPr id="4710" name="TextBox"/>
          <p:cNvSpPr txBox="1"/>
          <p:nvPr/>
        </p:nvSpPr>
        <p:spPr>
          <a:xfrm>
            <a:off x="8850000" y="54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Energy from waste</a:t>
            </a:r>
          </a:p>
        </p:txBody>
      </p:sp>
      <p:sp>
        <p:nvSpPr>
          <p:cNvPr id="5351" name="TextBox"/>
          <p:cNvSpPr txBox="1"/>
          <p:nvPr/>
        </p:nvSpPr>
        <p:spPr>
          <a:xfrm>
            <a:off x="552265" y="6449898"/>
            <a:ext cx="10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i="1">
                <a:solidFill>
                  <a:srgbClr val="888888"/>
                </a:solidFill>
                <a:latin typeface="Arial" panose="020B0604020202020204" pitchFamily="34" charset="0"/>
              </a:rPr>
              <a:t>Source: Potting et al. (2017), ‘Circular Economy: Measuring innovation in the product chain’, PBL Netherlands</a:t>
            </a:r>
          </a:p>
        </p:txBody>
      </p:sp>
      <p:sp>
        <p:nvSpPr>
          <p:cNvPr id="2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0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2  ·  IN PRACTICE</a:t>
            </a:r>
          </a:p>
        </p:txBody>
      </p:sp>
      <p:sp>
        <p:nvSpPr>
          <p:cNvPr id="2259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What does this look like on a real site?</a:t>
            </a:r>
          </a:p>
        </p:txBody>
      </p:sp>
      <p:sp>
        <p:nvSpPr>
          <p:cNvPr id="13523" name="Rect"/>
          <p:cNvSpPr/>
          <p:nvPr/>
        </p:nvSpPr>
        <p:spPr>
          <a:xfrm>
            <a:off x="700000" y="2200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129" name="Rect"/>
          <p:cNvSpPr/>
          <p:nvPr/>
        </p:nvSpPr>
        <p:spPr>
          <a:xfrm>
            <a:off x="700000" y="2200000"/>
            <a:ext cx="80000" cy="185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0" name="TextBox"/>
          <p:cNvSpPr txBox="1"/>
          <p:nvPr/>
        </p:nvSpPr>
        <p:spPr>
          <a:xfrm>
            <a:off x="950000" y="24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DESIGN &amp; PROCURE</a:t>
            </a:r>
          </a:p>
        </p:txBody>
      </p:sp>
      <p:sp>
        <p:nvSpPr>
          <p:cNvPr id="6279" name="TextBox"/>
          <p:cNvSpPr txBox="1"/>
          <p:nvPr/>
        </p:nvSpPr>
        <p:spPr>
          <a:xfrm>
            <a:off x="950000" y="2950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Green procurement, design for disassembly, modular &amp; flexible buildings</a:t>
            </a:r>
          </a:p>
        </p:txBody>
      </p:sp>
      <p:sp>
        <p:nvSpPr>
          <p:cNvPr id="13301" name="Rect"/>
          <p:cNvSpPr/>
          <p:nvPr/>
        </p:nvSpPr>
        <p:spPr>
          <a:xfrm>
            <a:off x="4375000" y="2200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813" name="Rect"/>
          <p:cNvSpPr/>
          <p:nvPr/>
        </p:nvSpPr>
        <p:spPr>
          <a:xfrm>
            <a:off x="4375000" y="2200000"/>
            <a:ext cx="80000" cy="185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16" name="TextBox"/>
          <p:cNvSpPr txBox="1"/>
          <p:nvPr/>
        </p:nvSpPr>
        <p:spPr>
          <a:xfrm>
            <a:off x="4625000" y="24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E7765"/>
                </a:solidFill>
                <a:latin typeface="Arial" panose="020B0604020202020204" pitchFamily="34" charset="0"/>
              </a:rPr>
              <a:t>PRODUCT MANUFACTURE</a:t>
            </a:r>
          </a:p>
        </p:txBody>
      </p:sp>
      <p:sp>
        <p:nvSpPr>
          <p:cNvPr id="5914" name="TextBox"/>
          <p:cNvSpPr txBox="1"/>
          <p:nvPr/>
        </p:nvSpPr>
        <p:spPr>
          <a:xfrm>
            <a:off x="4625000" y="2950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Recycled content, durable &amp; repairable products, mono-materials</a:t>
            </a:r>
          </a:p>
        </p:txBody>
      </p:sp>
      <p:sp>
        <p:nvSpPr>
          <p:cNvPr id="14916" name="Rect"/>
          <p:cNvSpPr/>
          <p:nvPr/>
        </p:nvSpPr>
        <p:spPr>
          <a:xfrm>
            <a:off x="8050000" y="2200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007" name="Rect"/>
          <p:cNvSpPr/>
          <p:nvPr/>
        </p:nvSpPr>
        <p:spPr>
          <a:xfrm>
            <a:off x="8050000" y="2200000"/>
            <a:ext cx="80000" cy="18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481" name="TextBox"/>
          <p:cNvSpPr txBox="1"/>
          <p:nvPr/>
        </p:nvSpPr>
        <p:spPr>
          <a:xfrm>
            <a:off x="8300000" y="24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DF5327"/>
                </a:solidFill>
                <a:latin typeface="Arial" panose="020B0604020202020204" pitchFamily="34" charset="0"/>
              </a:rPr>
              <a:t>CONSTRUCTION</a:t>
            </a:r>
          </a:p>
        </p:txBody>
      </p:sp>
      <p:sp>
        <p:nvSpPr>
          <p:cNvPr id="7840" name="TextBox"/>
          <p:cNvSpPr txBox="1"/>
          <p:nvPr/>
        </p:nvSpPr>
        <p:spPr>
          <a:xfrm>
            <a:off x="8300000" y="2950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Off-site fabrication, prevent waste, reuse offcuts, segregate by stream</a:t>
            </a:r>
          </a:p>
        </p:txBody>
      </p:sp>
      <p:sp>
        <p:nvSpPr>
          <p:cNvPr id="10969" name="Rect"/>
          <p:cNvSpPr/>
          <p:nvPr/>
        </p:nvSpPr>
        <p:spPr>
          <a:xfrm>
            <a:off x="700000" y="4225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493" name="Rect"/>
          <p:cNvSpPr/>
          <p:nvPr/>
        </p:nvSpPr>
        <p:spPr>
          <a:xfrm>
            <a:off x="700000" y="4225000"/>
            <a:ext cx="80000" cy="185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72" name="TextBox"/>
          <p:cNvSpPr txBox="1"/>
          <p:nvPr/>
        </p:nvSpPr>
        <p:spPr>
          <a:xfrm>
            <a:off x="950000" y="4475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47994D"/>
                </a:solidFill>
                <a:latin typeface="Arial" panose="020B0604020202020204" pitchFamily="34" charset="0"/>
              </a:rPr>
              <a:t>OPERATION &amp; USE</a:t>
            </a:r>
          </a:p>
        </p:txBody>
      </p:sp>
      <p:sp>
        <p:nvSpPr>
          <p:cNvPr id="2131" name="TextBox"/>
          <p:cNvSpPr txBox="1"/>
          <p:nvPr/>
        </p:nvSpPr>
        <p:spPr>
          <a:xfrm>
            <a:off x="950000" y="4975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Maintenance logs, digital records, sharing of space and facilities</a:t>
            </a:r>
          </a:p>
        </p:txBody>
      </p:sp>
      <p:sp>
        <p:nvSpPr>
          <p:cNvPr id="9160" name="Rect"/>
          <p:cNvSpPr/>
          <p:nvPr/>
        </p:nvSpPr>
        <p:spPr>
          <a:xfrm>
            <a:off x="4375000" y="4225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706" name="Rect"/>
          <p:cNvSpPr/>
          <p:nvPr/>
        </p:nvSpPr>
        <p:spPr>
          <a:xfrm>
            <a:off x="4375000" y="4225000"/>
            <a:ext cx="80000" cy="185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28" name="TextBox"/>
          <p:cNvSpPr txBox="1"/>
          <p:nvPr/>
        </p:nvSpPr>
        <p:spPr>
          <a:xfrm>
            <a:off x="4625000" y="4475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99F3E"/>
                </a:solidFill>
                <a:latin typeface="Arial" panose="020B0604020202020204" pitchFamily="34" charset="0"/>
              </a:rPr>
              <a:t>RENOVATION</a:t>
            </a:r>
          </a:p>
        </p:txBody>
      </p:sp>
      <p:sp>
        <p:nvSpPr>
          <p:cNvPr id="6990" name="TextBox"/>
          <p:cNvSpPr txBox="1"/>
          <p:nvPr/>
        </p:nvSpPr>
        <p:spPr>
          <a:xfrm>
            <a:off x="4625000" y="4975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Smart retrofit, imaginative reuse of components, low-carbon upgrades</a:t>
            </a:r>
          </a:p>
        </p:txBody>
      </p:sp>
      <p:sp>
        <p:nvSpPr>
          <p:cNvPr id="11941" name="Rect"/>
          <p:cNvSpPr/>
          <p:nvPr/>
        </p:nvSpPr>
        <p:spPr>
          <a:xfrm>
            <a:off x="8050000" y="4225000"/>
            <a:ext cx="3500000" cy="18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807" name="Rect"/>
          <p:cNvSpPr/>
          <p:nvPr/>
        </p:nvSpPr>
        <p:spPr>
          <a:xfrm>
            <a:off x="8050000" y="4225000"/>
            <a:ext cx="80000" cy="1850000"/>
          </a:xfrm>
          <a:prstGeom prst="rect">
            <a:avLst/>
          </a:prstGeom>
          <a:solidFill>
            <a:srgbClr val="BD6F0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450" name="TextBox"/>
          <p:cNvSpPr txBox="1"/>
          <p:nvPr/>
        </p:nvSpPr>
        <p:spPr>
          <a:xfrm>
            <a:off x="8300000" y="4475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BD6F00"/>
                </a:solidFill>
                <a:latin typeface="Arial" panose="020B0604020202020204" pitchFamily="34" charset="0"/>
              </a:rPr>
              <a:t>DEMOLITION</a:t>
            </a:r>
          </a:p>
        </p:txBody>
      </p:sp>
      <p:sp>
        <p:nvSpPr>
          <p:cNvPr id="3665" name="TextBox"/>
          <p:cNvSpPr txBox="1"/>
          <p:nvPr/>
        </p:nvSpPr>
        <p:spPr>
          <a:xfrm>
            <a:off x="8300000" y="4975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>
                <a:solidFill>
                  <a:srgbClr val="1A1A1A"/>
                </a:solidFill>
                <a:latin typeface="Arial" panose="020B0604020202020204" pitchFamily="34" charset="0"/>
              </a:rPr>
              <a:t>Pre-demolition audits, selective dismantling, sorting and reusing</a:t>
            </a:r>
          </a:p>
        </p:txBody>
      </p:sp>
      <p:sp>
        <p:nvSpPr>
          <p:cNvPr id="3911" name="TextBox"/>
          <p:cNvSpPr txBox="1"/>
          <p:nvPr/>
        </p:nvSpPr>
        <p:spPr>
          <a:xfrm>
            <a:off x="700000" y="6100000"/>
            <a:ext cx="1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Adapted from: EPA Resource Waste Management Plan Best Practice Guidelines (2021); Irish Green Building Council (2020)</a:t>
            </a:r>
          </a:p>
        </p:txBody>
      </p:sp>
      <p:sp>
        <p:nvSpPr>
          <p:cNvPr id="4090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7" name="Rect"/>
          <p:cNvSpPr/>
          <p:nvPr/>
        </p:nvSpPr>
        <p:spPr>
          <a:xfrm>
            <a:off x="0" y="0"/>
            <a:ext cx="5500000" cy="6858000"/>
          </a:xfrm>
          <a:prstGeom prst="rect">
            <a:avLst/>
          </a:prstGeom>
          <a:solidFill>
            <a:srgbClr val="E4CFB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19" name="TextBox"/>
          <p:cNvSpPr txBox="1"/>
          <p:nvPr/>
        </p:nvSpPr>
        <p:spPr>
          <a:xfrm>
            <a:off x="700000" y="900000"/>
            <a:ext cx="4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6B5237"/>
                </a:solidFill>
                <a:latin typeface="Arial" panose="020B0604020202020204" pitchFamily="34" charset="0"/>
              </a:rPr>
              <a:t>CASE STUDY  ·  IRELAND</a:t>
            </a:r>
          </a:p>
        </p:txBody>
      </p:sp>
      <p:sp>
        <p:nvSpPr>
          <p:cNvPr id="2156" name="TextBox"/>
          <p:cNvSpPr txBox="1"/>
          <p:nvPr/>
        </p:nvSpPr>
        <p:spPr>
          <a:xfrm>
            <a:off x="700000" y="1400000"/>
            <a:ext cx="45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 b="1">
                <a:solidFill>
                  <a:srgbClr val="052E56"/>
                </a:solidFill>
                <a:latin typeface="Arial" panose="020B0604020202020204" pitchFamily="34" charset="0"/>
              </a:rPr>
              <a:t>Rediscovery Centre</a:t>
            </a:r>
          </a:p>
        </p:txBody>
      </p:sp>
      <p:sp>
        <p:nvSpPr>
          <p:cNvPr id="5304" name="TextBox"/>
          <p:cNvSpPr txBox="1"/>
          <p:nvPr/>
        </p:nvSpPr>
        <p:spPr>
          <a:xfrm>
            <a:off x="700000" y="2350000"/>
            <a:ext cx="4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i="1">
                <a:solidFill>
                  <a:srgbClr val="6B5237"/>
                </a:solidFill>
                <a:latin typeface="Arial" panose="020B0604020202020204" pitchFamily="34" charset="0"/>
              </a:rPr>
              <a:t>Ballymun, Dublin</a:t>
            </a:r>
          </a:p>
        </p:txBody>
      </p:sp>
      <p:sp>
        <p:nvSpPr>
          <p:cNvPr id="8286" name="Rect"/>
          <p:cNvSpPr/>
          <p:nvPr/>
        </p:nvSpPr>
        <p:spPr>
          <a:xfrm>
            <a:off x="700000" y="3100000"/>
            <a:ext cx="60000" cy="24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97" name="TextBox"/>
          <p:cNvSpPr txBox="1"/>
          <p:nvPr/>
        </p:nvSpPr>
        <p:spPr>
          <a:xfrm>
            <a:off x="900000" y="3050000"/>
            <a:ext cx="4400000" cy="2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60"/>
              </a:spcAft>
              <a:buNone/>
            </a:pPr>
            <a:r>
              <a:rPr lang="en-IE" sz="1700">
                <a:solidFill>
                  <a:srgbClr val="1A1A1A"/>
                </a:solidFill>
                <a:latin typeface="Arial" panose="020B0604020202020204" pitchFamily="34" charset="0"/>
              </a:rPr>
              <a:t>Built using </a:t>
            </a:r>
            <a:r>
              <a:rPr lang="en-IE" sz="1700" b="1">
                <a:solidFill>
                  <a:srgbClr val="DF5327"/>
                </a:solidFill>
                <a:latin typeface="Arial" panose="020B0604020202020204" pitchFamily="34" charset="0"/>
              </a:rPr>
              <a:t>repurposed</a:t>
            </a:r>
            <a:r>
              <a:rPr lang="en-IE" sz="1700">
                <a:solidFill>
                  <a:srgbClr val="1A1A1A"/>
                </a:solidFill>
                <a:latin typeface="Arial" panose="020B0604020202020204" pitchFamily="34" charset="0"/>
              </a:rPr>
              <a:t> fittings and non-structural elements salvaged from buildings across Dublin City Council’s housing stock.</a:t>
            </a:r>
          </a:p>
          <a:p>
            <a:pPr marL="0" indent="0">
              <a:buNone/>
            </a:pPr>
            <a:r>
              <a:rPr lang="en-IE" sz="1500" i="1">
                <a:solidFill>
                  <a:srgbClr val="555555"/>
                </a:solidFill>
                <a:latin typeface="Arial" panose="020B0604020202020204" pitchFamily="34" charset="0"/>
              </a:rPr>
              <a:t>It now serves as the National Centre for the Circular Economy in Ireland.</a:t>
            </a:r>
          </a:p>
        </p:txBody>
      </p:sp>
      <p:sp>
        <p:nvSpPr>
          <p:cNvPr id="5611" name="TextBox"/>
          <p:cNvSpPr txBox="1"/>
          <p:nvPr/>
        </p:nvSpPr>
        <p:spPr>
          <a:xfrm>
            <a:off x="6000000" y="900000"/>
            <a:ext cx="5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KEY FEATURES</a:t>
            </a:r>
          </a:p>
        </p:txBody>
      </p:sp>
      <p:sp>
        <p:nvSpPr>
          <p:cNvPr id="1975" name="TextBox"/>
          <p:cNvSpPr txBox="1"/>
          <p:nvPr/>
        </p:nvSpPr>
        <p:spPr>
          <a:xfrm>
            <a:off x="6000000" y="1400000"/>
            <a:ext cx="550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Built almost entirely from materials that would have gone to landfill</a:t>
            </a:r>
          </a:p>
        </p:txBody>
      </p:sp>
      <p:sp>
        <p:nvSpPr>
          <p:cNvPr id="7550" name="Rect"/>
          <p:cNvSpPr/>
          <p:nvPr/>
        </p:nvSpPr>
        <p:spPr>
          <a:xfrm>
            <a:off x="6000000" y="270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74" name="TextBox"/>
          <p:cNvSpPr txBox="1"/>
          <p:nvPr/>
        </p:nvSpPr>
        <p:spPr>
          <a:xfrm>
            <a:off x="6000000" y="273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⚒</a:t>
            </a:r>
          </a:p>
        </p:txBody>
      </p:sp>
      <p:sp>
        <p:nvSpPr>
          <p:cNvPr id="272" name="TextBox"/>
          <p:cNvSpPr txBox="1"/>
          <p:nvPr/>
        </p:nvSpPr>
        <p:spPr>
          <a:xfrm>
            <a:off x="6500000" y="270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Salvaged timber</a:t>
            </a:r>
          </a:p>
        </p:txBody>
      </p:sp>
      <p:sp>
        <p:nvSpPr>
          <p:cNvPr id="4810" name="TextBox"/>
          <p:cNvSpPr txBox="1"/>
          <p:nvPr/>
        </p:nvSpPr>
        <p:spPr>
          <a:xfrm>
            <a:off x="6500000" y="3100000"/>
            <a:ext cx="5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555555"/>
                </a:solidFill>
                <a:latin typeface="Arial" panose="020B0604020202020204" pitchFamily="34" charset="0"/>
              </a:rPr>
              <a:t>from demolished social housing</a:t>
            </a:r>
          </a:p>
        </p:txBody>
      </p:sp>
      <p:sp>
        <p:nvSpPr>
          <p:cNvPr id="14838" name="Rect"/>
          <p:cNvSpPr/>
          <p:nvPr/>
        </p:nvSpPr>
        <p:spPr>
          <a:xfrm>
            <a:off x="6000000" y="342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281" name="TextBox"/>
          <p:cNvSpPr txBox="1"/>
          <p:nvPr/>
        </p:nvSpPr>
        <p:spPr>
          <a:xfrm>
            <a:off x="6000000" y="345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❐</a:t>
            </a:r>
          </a:p>
        </p:txBody>
      </p:sp>
      <p:sp>
        <p:nvSpPr>
          <p:cNvPr id="9476" name="TextBox"/>
          <p:cNvSpPr txBox="1"/>
          <p:nvPr/>
        </p:nvSpPr>
        <p:spPr>
          <a:xfrm>
            <a:off x="6500000" y="342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Reused windows</a:t>
            </a:r>
          </a:p>
        </p:txBody>
      </p:sp>
      <p:sp>
        <p:nvSpPr>
          <p:cNvPr id="1337" name="TextBox"/>
          <p:cNvSpPr txBox="1"/>
          <p:nvPr/>
        </p:nvSpPr>
        <p:spPr>
          <a:xfrm>
            <a:off x="6500000" y="3820000"/>
            <a:ext cx="5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555555"/>
                </a:solidFill>
                <a:latin typeface="Arial" panose="020B0604020202020204" pitchFamily="34" charset="0"/>
              </a:rPr>
              <a:t>from refurbished council homes</a:t>
            </a:r>
          </a:p>
        </p:txBody>
      </p:sp>
      <p:sp>
        <p:nvSpPr>
          <p:cNvPr id="8698" name="Rect"/>
          <p:cNvSpPr/>
          <p:nvPr/>
        </p:nvSpPr>
        <p:spPr>
          <a:xfrm>
            <a:off x="6000000" y="414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549" name="TextBox"/>
          <p:cNvSpPr txBox="1"/>
          <p:nvPr/>
        </p:nvSpPr>
        <p:spPr>
          <a:xfrm>
            <a:off x="6000000" y="417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❖</a:t>
            </a:r>
          </a:p>
        </p:txBody>
      </p:sp>
      <p:sp>
        <p:nvSpPr>
          <p:cNvPr id="1948" name="TextBox"/>
          <p:cNvSpPr txBox="1"/>
          <p:nvPr/>
        </p:nvSpPr>
        <p:spPr>
          <a:xfrm>
            <a:off x="6500000" y="414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Repurposed doors</a:t>
            </a:r>
          </a:p>
        </p:txBody>
      </p:sp>
      <p:sp>
        <p:nvSpPr>
          <p:cNvPr id="4727" name="TextBox"/>
          <p:cNvSpPr txBox="1"/>
          <p:nvPr/>
        </p:nvSpPr>
        <p:spPr>
          <a:xfrm>
            <a:off x="6500000" y="4540000"/>
            <a:ext cx="5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555555"/>
                </a:solidFill>
                <a:latin typeface="Arial" panose="020B0604020202020204" pitchFamily="34" charset="0"/>
              </a:rPr>
              <a:t>fixtures and ironmongery</a:t>
            </a:r>
          </a:p>
        </p:txBody>
      </p:sp>
      <p:sp>
        <p:nvSpPr>
          <p:cNvPr id="10761" name="Rect"/>
          <p:cNvSpPr/>
          <p:nvPr/>
        </p:nvSpPr>
        <p:spPr>
          <a:xfrm>
            <a:off x="6000000" y="486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094" name="TextBox"/>
          <p:cNvSpPr txBox="1"/>
          <p:nvPr/>
        </p:nvSpPr>
        <p:spPr>
          <a:xfrm>
            <a:off x="6000000" y="489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▣</a:t>
            </a:r>
          </a:p>
        </p:txBody>
      </p:sp>
      <p:sp>
        <p:nvSpPr>
          <p:cNvPr id="6419" name="TextBox"/>
          <p:cNvSpPr txBox="1"/>
          <p:nvPr/>
        </p:nvSpPr>
        <p:spPr>
          <a:xfrm>
            <a:off x="6500000" y="486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Reclaimed bricks</a:t>
            </a:r>
          </a:p>
        </p:txBody>
      </p:sp>
      <p:sp>
        <p:nvSpPr>
          <p:cNvPr id="3410" name="TextBox"/>
          <p:cNvSpPr txBox="1"/>
          <p:nvPr/>
        </p:nvSpPr>
        <p:spPr>
          <a:xfrm>
            <a:off x="6500000" y="5260000"/>
            <a:ext cx="5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555555"/>
                </a:solidFill>
                <a:latin typeface="Arial" panose="020B0604020202020204" pitchFamily="34" charset="0"/>
              </a:rPr>
              <a:t>for external facades</a:t>
            </a:r>
          </a:p>
        </p:txBody>
      </p:sp>
      <p:sp>
        <p:nvSpPr>
          <p:cNvPr id="8640" name="Rect"/>
          <p:cNvSpPr/>
          <p:nvPr/>
        </p:nvSpPr>
        <p:spPr>
          <a:xfrm>
            <a:off x="6000000" y="5580000"/>
            <a:ext cx="350000" cy="3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46" name="TextBox"/>
          <p:cNvSpPr txBox="1"/>
          <p:nvPr/>
        </p:nvSpPr>
        <p:spPr>
          <a:xfrm>
            <a:off x="6000000" y="5610000"/>
            <a:ext cx="3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☀</a:t>
            </a:r>
          </a:p>
        </p:txBody>
      </p:sp>
      <p:sp>
        <p:nvSpPr>
          <p:cNvPr id="2882" name="TextBox"/>
          <p:cNvSpPr txBox="1"/>
          <p:nvPr/>
        </p:nvSpPr>
        <p:spPr>
          <a:xfrm>
            <a:off x="6500000" y="558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Saved tonnes of CO₂</a:t>
            </a:r>
          </a:p>
        </p:txBody>
      </p:sp>
      <p:sp>
        <p:nvSpPr>
          <p:cNvPr id="9844" name="TextBox"/>
          <p:cNvSpPr txBox="1"/>
          <p:nvPr/>
        </p:nvSpPr>
        <p:spPr>
          <a:xfrm>
            <a:off x="6500000" y="5980000"/>
            <a:ext cx="5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555555"/>
                </a:solidFill>
                <a:latin typeface="Arial" panose="020B0604020202020204" pitchFamily="34" charset="0"/>
              </a:rPr>
              <a:t>from avoiding new materials</a:t>
            </a:r>
          </a:p>
        </p:txBody>
      </p:sp>
      <p:sp>
        <p:nvSpPr>
          <p:cNvPr id="9329" name="TextBox"/>
          <p:cNvSpPr txBox="1"/>
          <p:nvPr/>
        </p:nvSpPr>
        <p:spPr>
          <a:xfrm>
            <a:off x="6000000" y="6300000"/>
            <a:ext cx="5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Source: Dublin City Council, DCCAE, Dept of Housing (2018)</a:t>
            </a:r>
          </a:p>
        </p:txBody>
      </p:sp>
      <p:sp>
        <p:nvSpPr>
          <p:cNvPr id="9889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2  ·  INTERNATIONAL EXAMPLES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 b="1">
                <a:solidFill>
                  <a:srgbClr val="052E56"/>
                </a:solidFill>
                <a:latin typeface="Arial" panose="020B0604020202020204" pitchFamily="34" charset="0"/>
              </a:rPr>
              <a:t>Three buildings, three approaches</a:t>
            </a:r>
          </a:p>
        </p:txBody>
      </p:sp>
      <p:sp>
        <p:nvSpPr>
          <p:cNvPr id="1444" name="TextBox"/>
          <p:cNvSpPr txBox="1"/>
          <p:nvPr/>
        </p:nvSpPr>
        <p:spPr>
          <a:xfrm>
            <a:off x="700000" y="18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Beyond Ireland: how circular construction is being done elsewhere in Europe.</a:t>
            </a:r>
          </a:p>
        </p:txBody>
      </p:sp>
      <p:sp>
        <p:nvSpPr>
          <p:cNvPr id="8975" name="Rect"/>
          <p:cNvSpPr/>
          <p:nvPr/>
        </p:nvSpPr>
        <p:spPr>
          <a:xfrm>
            <a:off x="700000" y="2500000"/>
            <a:ext cx="350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803" name="Rect"/>
          <p:cNvSpPr/>
          <p:nvPr/>
        </p:nvSpPr>
        <p:spPr>
          <a:xfrm>
            <a:off x="700000" y="2500000"/>
            <a:ext cx="3500000" cy="8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107" name="TextBox"/>
          <p:cNvSpPr txBox="1"/>
          <p:nvPr/>
        </p:nvSpPr>
        <p:spPr>
          <a:xfrm>
            <a:off x="900000" y="270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>
                <a:solidFill>
                  <a:srgbClr val="1A1A1A"/>
                </a:solidFill>
                <a:latin typeface="Arial" panose="020B0604020202020204" pitchFamily="34" charset="0"/>
              </a:rPr>
              <a:t>🇳🇱</a:t>
            </a:r>
          </a:p>
        </p:txBody>
      </p:sp>
      <p:sp>
        <p:nvSpPr>
          <p:cNvPr id="8575" name="TextBox"/>
          <p:cNvSpPr txBox="1"/>
          <p:nvPr/>
        </p:nvSpPr>
        <p:spPr>
          <a:xfrm>
            <a:off x="900000" y="3350000"/>
            <a:ext cx="3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PARK 20|20</a:t>
            </a:r>
          </a:p>
        </p:txBody>
      </p:sp>
      <p:sp>
        <p:nvSpPr>
          <p:cNvPr id="3327" name="TextBox"/>
          <p:cNvSpPr txBox="1"/>
          <p:nvPr/>
        </p:nvSpPr>
        <p:spPr>
          <a:xfrm>
            <a:off x="900000" y="385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i="1">
                <a:solidFill>
                  <a:srgbClr val="555555"/>
                </a:solidFill>
                <a:latin typeface="Arial" panose="020B0604020202020204" pitchFamily="34" charset="0"/>
              </a:rPr>
              <a:t>Hoofddorp, Netherlands</a:t>
            </a:r>
          </a:p>
        </p:txBody>
      </p:sp>
      <p:sp>
        <p:nvSpPr>
          <p:cNvPr id="1256" name="TextBox"/>
          <p:cNvSpPr txBox="1"/>
          <p:nvPr/>
        </p:nvSpPr>
        <p:spPr>
          <a:xfrm>
            <a:off x="900000" y="4250000"/>
            <a:ext cx="31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1100">
                <a:solidFill>
                  <a:srgbClr val="1A1A1A"/>
                </a:solidFill>
                <a:latin typeface="Arial"/>
                <a:cs typeface="Arial"/>
              </a:rPr>
              <a:t>An office park designed as a ‘Building as Material Bank’. </a:t>
            </a:r>
            <a:br>
              <a:rPr lang="en-IE" sz="1100">
                <a:solidFill>
                  <a:srgbClr val="1A1A1A"/>
                </a:solidFill>
                <a:latin typeface="Arial"/>
                <a:cs typeface="Arial"/>
              </a:rPr>
            </a:br>
            <a:br>
              <a:rPr lang="en-IE" sz="1100">
                <a:latin typeface="Arial"/>
                <a:cs typeface="Arial"/>
              </a:rPr>
            </a:br>
            <a:r>
              <a:rPr lang="en-IE" sz="1100">
                <a:solidFill>
                  <a:srgbClr val="1A1A1A"/>
                </a:solidFill>
                <a:latin typeface="Arial"/>
                <a:cs typeface="Arial"/>
              </a:rPr>
              <a:t>Every component logged in a material passport — so when the building eventually comes down, every part has a known second life.</a:t>
            </a:r>
          </a:p>
        </p:txBody>
      </p:sp>
      <p:sp>
        <p:nvSpPr>
          <p:cNvPr id="8367" name="TextBox"/>
          <p:cNvSpPr txBox="1"/>
          <p:nvPr/>
        </p:nvSpPr>
        <p:spPr>
          <a:xfrm>
            <a:off x="900000" y="555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0E7765"/>
                </a:solidFill>
                <a:latin typeface="Arial" panose="020B0604020202020204" pitchFamily="34" charset="0"/>
              </a:rPr>
              <a:t>APPROACH</a:t>
            </a:r>
          </a:p>
        </p:txBody>
      </p:sp>
      <p:sp>
        <p:nvSpPr>
          <p:cNvPr id="4330" name="TextBox"/>
          <p:cNvSpPr txBox="1"/>
          <p:nvPr/>
        </p:nvSpPr>
        <p:spPr>
          <a:xfrm>
            <a:off x="900000" y="576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Material passports, design for disassembly</a:t>
            </a:r>
          </a:p>
        </p:txBody>
      </p:sp>
      <p:sp>
        <p:nvSpPr>
          <p:cNvPr id="14273" name="Rect"/>
          <p:cNvSpPr/>
          <p:nvPr/>
        </p:nvSpPr>
        <p:spPr>
          <a:xfrm>
            <a:off x="4375000" y="2500000"/>
            <a:ext cx="350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108" name="Rect"/>
          <p:cNvSpPr/>
          <p:nvPr/>
        </p:nvSpPr>
        <p:spPr>
          <a:xfrm>
            <a:off x="4375000" y="2500000"/>
            <a:ext cx="350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238" name="TextBox"/>
          <p:cNvSpPr txBox="1"/>
          <p:nvPr/>
        </p:nvSpPr>
        <p:spPr>
          <a:xfrm>
            <a:off x="4575000" y="270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>
                <a:solidFill>
                  <a:srgbClr val="1A1A1A"/>
                </a:solidFill>
                <a:latin typeface="Arial" panose="020B0604020202020204" pitchFamily="34" charset="0"/>
              </a:rPr>
              <a:t>🇩🇰</a:t>
            </a:r>
          </a:p>
        </p:txBody>
      </p:sp>
      <p:sp>
        <p:nvSpPr>
          <p:cNvPr id="6757" name="TextBox"/>
          <p:cNvSpPr txBox="1"/>
          <p:nvPr/>
        </p:nvSpPr>
        <p:spPr>
          <a:xfrm>
            <a:off x="4575000" y="3350000"/>
            <a:ext cx="3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CIRCLE HOUSE</a:t>
            </a:r>
          </a:p>
        </p:txBody>
      </p:sp>
      <p:sp>
        <p:nvSpPr>
          <p:cNvPr id="3748" name="TextBox"/>
          <p:cNvSpPr txBox="1"/>
          <p:nvPr/>
        </p:nvSpPr>
        <p:spPr>
          <a:xfrm>
            <a:off x="4575000" y="385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i="1">
                <a:solidFill>
                  <a:srgbClr val="555555"/>
                </a:solidFill>
                <a:latin typeface="Arial" panose="020B0604020202020204" pitchFamily="34" charset="0"/>
              </a:rPr>
              <a:t>Aarhus, Denmark</a:t>
            </a:r>
          </a:p>
        </p:txBody>
      </p:sp>
      <p:sp>
        <p:nvSpPr>
          <p:cNvPr id="8760" name="TextBox"/>
          <p:cNvSpPr txBox="1"/>
          <p:nvPr/>
        </p:nvSpPr>
        <p:spPr>
          <a:xfrm>
            <a:off x="4575000" y="4250000"/>
            <a:ext cx="31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1100">
                <a:solidFill>
                  <a:srgbClr val="1A1A1A"/>
                </a:solidFill>
                <a:latin typeface="Arial"/>
                <a:cs typeface="Arial"/>
              </a:rPr>
              <a:t>60 social housing units, designed so 90% of materials can be reused at end of life. </a:t>
            </a:r>
            <a:br>
              <a:rPr lang="en-IE" sz="1100">
                <a:solidFill>
                  <a:srgbClr val="1A1A1A"/>
                </a:solidFill>
                <a:latin typeface="Arial"/>
                <a:cs typeface="Arial"/>
              </a:rPr>
            </a:br>
            <a:br>
              <a:rPr lang="en-IE" sz="1100">
                <a:latin typeface="Arial"/>
                <a:cs typeface="Arial"/>
              </a:rPr>
            </a:br>
            <a:r>
              <a:rPr lang="en-IE" sz="1100">
                <a:solidFill>
                  <a:srgbClr val="1A1A1A"/>
                </a:solidFill>
                <a:latin typeface="Arial"/>
                <a:cs typeface="Arial"/>
              </a:rPr>
              <a:t>All connections are bolted, not glued, or welded. The first ‘reversible’ housing project at scale.</a:t>
            </a:r>
          </a:p>
        </p:txBody>
      </p:sp>
      <p:sp>
        <p:nvSpPr>
          <p:cNvPr id="9978" name="TextBox"/>
          <p:cNvSpPr txBox="1"/>
          <p:nvPr/>
        </p:nvSpPr>
        <p:spPr>
          <a:xfrm>
            <a:off x="4575000" y="555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47994D"/>
                </a:solidFill>
                <a:latin typeface="Arial" panose="020B0604020202020204" pitchFamily="34" charset="0"/>
              </a:rPr>
              <a:t>APPROACH</a:t>
            </a:r>
          </a:p>
        </p:txBody>
      </p:sp>
      <p:sp>
        <p:nvSpPr>
          <p:cNvPr id="731" name="TextBox"/>
          <p:cNvSpPr txBox="1"/>
          <p:nvPr/>
        </p:nvSpPr>
        <p:spPr>
          <a:xfrm>
            <a:off x="4575000" y="576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Bolted connections, reversible joints</a:t>
            </a:r>
          </a:p>
        </p:txBody>
      </p:sp>
      <p:sp>
        <p:nvSpPr>
          <p:cNvPr id="7730" name="Rect"/>
          <p:cNvSpPr/>
          <p:nvPr/>
        </p:nvSpPr>
        <p:spPr>
          <a:xfrm>
            <a:off x="8050000" y="2500000"/>
            <a:ext cx="350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009" name="Rect"/>
          <p:cNvSpPr/>
          <p:nvPr/>
        </p:nvSpPr>
        <p:spPr>
          <a:xfrm>
            <a:off x="8050000" y="2500000"/>
            <a:ext cx="350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745" name="TextBox"/>
          <p:cNvSpPr txBox="1"/>
          <p:nvPr/>
        </p:nvSpPr>
        <p:spPr>
          <a:xfrm>
            <a:off x="8250000" y="270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>
                <a:solidFill>
                  <a:srgbClr val="1A1A1A"/>
                </a:solidFill>
                <a:latin typeface="Arial" panose="020B0604020202020204" pitchFamily="34" charset="0"/>
              </a:rPr>
              <a:t>🇮🇪</a:t>
            </a:r>
          </a:p>
        </p:txBody>
      </p:sp>
      <p:sp>
        <p:nvSpPr>
          <p:cNvPr id="3291" name="TextBox"/>
          <p:cNvSpPr txBox="1"/>
          <p:nvPr/>
        </p:nvSpPr>
        <p:spPr>
          <a:xfrm>
            <a:off x="8250000" y="3350000"/>
            <a:ext cx="3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REDISCOVERY CENTRE</a:t>
            </a:r>
          </a:p>
        </p:txBody>
      </p:sp>
      <p:sp>
        <p:nvSpPr>
          <p:cNvPr id="2245" name="TextBox"/>
          <p:cNvSpPr txBox="1"/>
          <p:nvPr/>
        </p:nvSpPr>
        <p:spPr>
          <a:xfrm>
            <a:off x="8250000" y="385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i="1">
                <a:solidFill>
                  <a:srgbClr val="555555"/>
                </a:solidFill>
                <a:latin typeface="Arial" panose="020B0604020202020204" pitchFamily="34" charset="0"/>
              </a:rPr>
              <a:t>Ballymun, Ireland</a:t>
            </a:r>
          </a:p>
        </p:txBody>
      </p:sp>
      <p:sp>
        <p:nvSpPr>
          <p:cNvPr id="8070" name="TextBox"/>
          <p:cNvSpPr txBox="1"/>
          <p:nvPr/>
        </p:nvSpPr>
        <p:spPr>
          <a:xfrm>
            <a:off x="8250000" y="4250000"/>
            <a:ext cx="31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1100">
                <a:solidFill>
                  <a:srgbClr val="1A1A1A"/>
                </a:solidFill>
                <a:latin typeface="Arial"/>
                <a:cs typeface="Arial"/>
              </a:rPr>
              <a:t>National Centre for the Circular Economy. </a:t>
            </a:r>
            <a:br>
              <a:rPr lang="en-IE" sz="1100">
                <a:solidFill>
                  <a:srgbClr val="1A1A1A"/>
                </a:solidFill>
                <a:latin typeface="Arial"/>
                <a:cs typeface="Arial"/>
              </a:rPr>
            </a:br>
            <a:br>
              <a:rPr lang="en-IE" sz="1100">
                <a:latin typeface="Arial"/>
                <a:cs typeface="Arial"/>
              </a:rPr>
            </a:br>
            <a:r>
              <a:rPr lang="en-IE" sz="1100">
                <a:solidFill>
                  <a:srgbClr val="1A1A1A"/>
                </a:solidFill>
                <a:latin typeface="Arial"/>
                <a:cs typeface="Arial"/>
              </a:rPr>
              <a:t>Built entirely from materials salvaged from demolished social housing across Dublin City Council’s stock.</a:t>
            </a:r>
          </a:p>
        </p:txBody>
      </p:sp>
      <p:sp>
        <p:nvSpPr>
          <p:cNvPr id="3184" name="TextBox"/>
          <p:cNvSpPr txBox="1"/>
          <p:nvPr/>
        </p:nvSpPr>
        <p:spPr>
          <a:xfrm>
            <a:off x="8250000" y="555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DF5327"/>
                </a:solidFill>
                <a:latin typeface="Arial" panose="020B0604020202020204" pitchFamily="34" charset="0"/>
              </a:rPr>
              <a:t>APPROACH</a:t>
            </a:r>
          </a:p>
        </p:txBody>
      </p:sp>
      <p:sp>
        <p:nvSpPr>
          <p:cNvPr id="153" name="TextBox"/>
          <p:cNvSpPr txBox="1"/>
          <p:nvPr/>
        </p:nvSpPr>
        <p:spPr>
          <a:xfrm>
            <a:off x="8250000" y="576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Salvaged components, adaptive reuse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VIDEO RESOURCE  ·  6 MIN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2800" b="1">
                <a:solidFill>
                  <a:srgbClr val="052E56"/>
                </a:solidFill>
                <a:latin typeface="Arial"/>
                <a:cs typeface="Arial"/>
              </a:rPr>
              <a:t>Watch: Building with Circular Economy</a:t>
            </a:r>
            <a:endParaRPr lang="en-IE" sz="2800" b="1">
              <a:solidFill>
                <a:srgbClr val="052E56"/>
              </a:solidFill>
              <a:latin typeface="Arial" panose="020B0604020202020204" pitchFamily="34" charset="0"/>
            </a:endParaRPr>
          </a:p>
        </p:txBody>
      </p:sp>
      <p:sp>
        <p:nvSpPr>
          <p:cNvPr id="11919" name="Rect"/>
          <p:cNvSpPr/>
          <p:nvPr/>
        </p:nvSpPr>
        <p:spPr>
          <a:xfrm>
            <a:off x="700000" y="2300000"/>
            <a:ext cx="6800000" cy="37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516" name="Rect"/>
          <p:cNvSpPr/>
          <p:nvPr/>
        </p:nvSpPr>
        <p:spPr>
          <a:xfrm>
            <a:off x="3500000" y="3000000"/>
            <a:ext cx="1200000" cy="12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49" name="TextBox"/>
          <p:cNvSpPr txBox="1"/>
          <p:nvPr/>
        </p:nvSpPr>
        <p:spPr>
          <a:xfrm>
            <a:off x="3500000" y="3050000"/>
            <a:ext cx="12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4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5717" name="TextBox"/>
          <p:cNvSpPr txBox="1"/>
          <p:nvPr/>
        </p:nvSpPr>
        <p:spPr>
          <a:xfrm>
            <a:off x="900000" y="4400000"/>
            <a:ext cx="6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en-IE" sz="1100" b="1">
                <a:solidFill>
                  <a:srgbClr val="FFFFFF"/>
                </a:solidFill>
                <a:latin typeface="Arial"/>
                <a:cs typeface="Arial"/>
              </a:rPr>
              <a:t>ELLEN MACARTHUR FOUNDATION</a:t>
            </a:r>
            <a:endParaRPr lang="en-IE" sz="11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969" name="TextBox"/>
          <p:cNvSpPr txBox="1"/>
          <p:nvPr/>
        </p:nvSpPr>
        <p:spPr>
          <a:xfrm>
            <a:off x="900000" y="4850000"/>
            <a:ext cx="6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000" b="1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Circular Construction Explained</a:t>
            </a:r>
            <a:endParaRPr lang="en-IE" sz="20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995" name="TextBox"/>
          <p:cNvSpPr txBox="1"/>
          <p:nvPr/>
        </p:nvSpPr>
        <p:spPr>
          <a:xfrm>
            <a:off x="900000" y="5450000"/>
            <a:ext cx="6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en-IE" sz="1200" dirty="0" err="1">
                <a:solidFill>
                  <a:srgbClr val="C9E5CB"/>
                </a:solidFill>
                <a:latin typeface="Arial"/>
                <a:cs typeface="Arial"/>
              </a:rPr>
              <a:t>Youtube</a:t>
            </a:r>
            <a:r>
              <a:rPr lang="en-IE" sz="1200" dirty="0">
                <a:solidFill>
                  <a:srgbClr val="C9E5CB"/>
                </a:solidFill>
                <a:latin typeface="Arial"/>
                <a:cs typeface="Arial"/>
              </a:rPr>
              <a:t>  ·  Duration 5:42 </a:t>
            </a:r>
          </a:p>
        </p:txBody>
      </p:sp>
      <p:sp>
        <p:nvSpPr>
          <p:cNvPr id="4743" name="TextBox"/>
          <p:cNvSpPr txBox="1"/>
          <p:nvPr/>
        </p:nvSpPr>
        <p:spPr>
          <a:xfrm>
            <a:off x="7900000" y="2300000"/>
            <a:ext cx="3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47994D"/>
                </a:solidFill>
                <a:latin typeface="Arial" panose="020B0604020202020204" pitchFamily="34" charset="0"/>
              </a:rPr>
              <a:t>KEY CONCEPTS COVERED</a:t>
            </a:r>
          </a:p>
        </p:txBody>
      </p:sp>
      <p:sp>
        <p:nvSpPr>
          <p:cNvPr id="6501" name="Rect"/>
          <p:cNvSpPr/>
          <p:nvPr/>
        </p:nvSpPr>
        <p:spPr>
          <a:xfrm>
            <a:off x="7900000" y="295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02" name="TextBox"/>
          <p:cNvSpPr txBox="1"/>
          <p:nvPr/>
        </p:nvSpPr>
        <p:spPr>
          <a:xfrm>
            <a:off x="8050000" y="29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Material passports</a:t>
            </a:r>
          </a:p>
        </p:txBody>
      </p:sp>
      <p:sp>
        <p:nvSpPr>
          <p:cNvPr id="355" name="TextBox"/>
          <p:cNvSpPr txBox="1"/>
          <p:nvPr/>
        </p:nvSpPr>
        <p:spPr>
          <a:xfrm>
            <a:off x="8050000" y="32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Tracking what's in every building</a:t>
            </a:r>
          </a:p>
        </p:txBody>
      </p:sp>
      <p:sp>
        <p:nvSpPr>
          <p:cNvPr id="11541" name="Rect"/>
          <p:cNvSpPr/>
          <p:nvPr/>
        </p:nvSpPr>
        <p:spPr>
          <a:xfrm>
            <a:off x="7900000" y="365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755" name="TextBox"/>
          <p:cNvSpPr txBox="1"/>
          <p:nvPr/>
        </p:nvSpPr>
        <p:spPr>
          <a:xfrm>
            <a:off x="8050000" y="36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Design for disassembly</a:t>
            </a:r>
          </a:p>
        </p:txBody>
      </p:sp>
      <p:sp>
        <p:nvSpPr>
          <p:cNvPr id="8931" name="TextBox"/>
          <p:cNvSpPr txBox="1"/>
          <p:nvPr/>
        </p:nvSpPr>
        <p:spPr>
          <a:xfrm>
            <a:off x="8050000" y="39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Building so it can be taken apart</a:t>
            </a:r>
          </a:p>
        </p:txBody>
      </p:sp>
      <p:sp>
        <p:nvSpPr>
          <p:cNvPr id="10492" name="Rect"/>
          <p:cNvSpPr/>
          <p:nvPr/>
        </p:nvSpPr>
        <p:spPr>
          <a:xfrm>
            <a:off x="7900000" y="435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605" name="TextBox"/>
          <p:cNvSpPr txBox="1"/>
          <p:nvPr/>
        </p:nvSpPr>
        <p:spPr>
          <a:xfrm>
            <a:off x="8050000" y="43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Modular construction</a:t>
            </a:r>
          </a:p>
        </p:txBody>
      </p:sp>
      <p:sp>
        <p:nvSpPr>
          <p:cNvPr id="8036" name="TextBox"/>
          <p:cNvSpPr txBox="1"/>
          <p:nvPr/>
        </p:nvSpPr>
        <p:spPr>
          <a:xfrm>
            <a:off x="8050000" y="46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Building from reusable units</a:t>
            </a:r>
          </a:p>
        </p:txBody>
      </p:sp>
      <p:sp>
        <p:nvSpPr>
          <p:cNvPr id="9173" name="Rect"/>
          <p:cNvSpPr/>
          <p:nvPr/>
        </p:nvSpPr>
        <p:spPr>
          <a:xfrm>
            <a:off x="7900000" y="505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66" name="TextBox"/>
          <p:cNvSpPr txBox="1"/>
          <p:nvPr/>
        </p:nvSpPr>
        <p:spPr>
          <a:xfrm>
            <a:off x="8050000" y="50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Material banks</a:t>
            </a:r>
          </a:p>
        </p:txBody>
      </p:sp>
      <p:sp>
        <p:nvSpPr>
          <p:cNvPr id="136" name="TextBox"/>
          <p:cNvSpPr txBox="1"/>
          <p:nvPr/>
        </p:nvSpPr>
        <p:spPr>
          <a:xfrm>
            <a:off x="8050000" y="53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Buildings as future supply chains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8" name="Rect"/>
          <p:cNvSpPr/>
          <p:nvPr/>
        </p:nvSpPr>
        <p:spPr>
          <a:xfrm>
            <a:off x="0" y="0"/>
            <a:ext cx="4500000" cy="6858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68" name="TextBox"/>
          <p:cNvSpPr txBox="1"/>
          <p:nvPr/>
        </p:nvSpPr>
        <p:spPr>
          <a:xfrm>
            <a:off x="700000" y="15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DEF2E0"/>
                </a:solidFill>
                <a:latin typeface="Arial" panose="020B0604020202020204" pitchFamily="34" charset="0"/>
              </a:rPr>
              <a:t>ACTIVITY  ·  20 MIN</a:t>
            </a:r>
          </a:p>
        </p:txBody>
      </p:sp>
      <p:sp>
        <p:nvSpPr>
          <p:cNvPr id="8729" name="TextBox"/>
          <p:cNvSpPr txBox="1"/>
          <p:nvPr/>
        </p:nvSpPr>
        <p:spPr>
          <a:xfrm>
            <a:off x="700000" y="2000000"/>
            <a:ext cx="3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4200" b="1">
                <a:solidFill>
                  <a:srgbClr val="FFFFFF"/>
                </a:solidFill>
                <a:latin typeface="Arial" panose="020B0604020202020204" pitchFamily="34" charset="0"/>
              </a:rPr>
              <a:t>Spot the</a:t>
            </a:r>
          </a:p>
          <a:p>
            <a:pPr marL="0" indent="0">
              <a:buNone/>
            </a:pPr>
            <a:r>
              <a:rPr lang="en-IE" sz="4200" b="1">
                <a:solidFill>
                  <a:srgbClr val="FFFFFF"/>
                </a:solidFill>
                <a:latin typeface="Arial" panose="020B0604020202020204" pitchFamily="34" charset="0"/>
              </a:rPr>
              <a:t>Difference</a:t>
            </a:r>
          </a:p>
        </p:txBody>
      </p:sp>
      <p:sp>
        <p:nvSpPr>
          <p:cNvPr id="5504" name="Rect"/>
          <p:cNvSpPr/>
          <p:nvPr/>
        </p:nvSpPr>
        <p:spPr>
          <a:xfrm>
            <a:off x="700000" y="4100000"/>
            <a:ext cx="800000" cy="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871" name="TextBox"/>
          <p:cNvSpPr txBox="1"/>
          <p:nvPr/>
        </p:nvSpPr>
        <p:spPr>
          <a:xfrm>
            <a:off x="700000" y="4250000"/>
            <a:ext cx="35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FFFFFF"/>
                </a:solidFill>
                <a:latin typeface="Arial" panose="020B0604020202020204" pitchFamily="34" charset="0"/>
              </a:rPr>
              <a:t>Individual exercise</a:t>
            </a:r>
          </a:p>
        </p:txBody>
      </p:sp>
      <p:sp>
        <p:nvSpPr>
          <p:cNvPr id="2264" name="TextBox"/>
          <p:cNvSpPr txBox="1"/>
          <p:nvPr/>
        </p:nvSpPr>
        <p:spPr>
          <a:xfrm>
            <a:off x="700000" y="47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DEF2E0"/>
                </a:solidFill>
                <a:latin typeface="Arial" panose="020B0604020202020204" pitchFamily="34" charset="0"/>
              </a:rPr>
              <a:t>Walk-through then group review</a:t>
            </a:r>
          </a:p>
        </p:txBody>
      </p:sp>
      <p:sp>
        <p:nvSpPr>
          <p:cNvPr id="1830" name="TextBox"/>
          <p:cNvSpPr txBox="1"/>
          <p:nvPr/>
        </p:nvSpPr>
        <p:spPr>
          <a:xfrm>
            <a:off x="5100000" y="900000"/>
            <a:ext cx="6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47994D"/>
                </a:solidFill>
                <a:latin typeface="Arial" panose="020B0604020202020204" pitchFamily="34" charset="0"/>
              </a:rPr>
              <a:t>Site walk-through (15 min)</a:t>
            </a:r>
          </a:p>
        </p:txBody>
      </p:sp>
      <p:sp>
        <p:nvSpPr>
          <p:cNvPr id="4740" name="TextBox"/>
          <p:cNvSpPr txBox="1"/>
          <p:nvPr/>
        </p:nvSpPr>
        <p:spPr>
          <a:xfrm>
            <a:off x="5100000" y="1400000"/>
            <a:ext cx="66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Walk through your current or last site (in your head, or on photos). Find five examples — circular or linear.</a:t>
            </a:r>
          </a:p>
        </p:txBody>
      </p:sp>
      <p:sp>
        <p:nvSpPr>
          <p:cNvPr id="11078" name="Rect"/>
          <p:cNvSpPr/>
          <p:nvPr/>
        </p:nvSpPr>
        <p:spPr>
          <a:xfrm>
            <a:off x="5100000" y="3000000"/>
            <a:ext cx="3300000" cy="6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28" name="TextBox"/>
          <p:cNvSpPr txBox="1"/>
          <p:nvPr/>
        </p:nvSpPr>
        <p:spPr>
          <a:xfrm>
            <a:off x="5100000" y="3100000"/>
            <a:ext cx="3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47994D"/>
                </a:solidFill>
                <a:latin typeface="Arial" panose="020B0604020202020204" pitchFamily="34" charset="0"/>
              </a:rPr>
              <a:t>CIRCULAR examples</a:t>
            </a:r>
          </a:p>
        </p:txBody>
      </p:sp>
      <p:sp>
        <p:nvSpPr>
          <p:cNvPr id="9880" name="Rect"/>
          <p:cNvSpPr/>
          <p:nvPr/>
        </p:nvSpPr>
        <p:spPr>
          <a:xfrm>
            <a:off x="8600000" y="3000000"/>
            <a:ext cx="3100000" cy="6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235" name="TextBox"/>
          <p:cNvSpPr txBox="1"/>
          <p:nvPr/>
        </p:nvSpPr>
        <p:spPr>
          <a:xfrm>
            <a:off x="8600000" y="310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C0392B"/>
                </a:solidFill>
                <a:latin typeface="Arial" panose="020B0604020202020204" pitchFamily="34" charset="0"/>
              </a:rPr>
              <a:t>LINEAR examples</a:t>
            </a:r>
          </a:p>
        </p:txBody>
      </p:sp>
      <p:sp>
        <p:nvSpPr>
          <p:cNvPr id="941" name="TextBox"/>
          <p:cNvSpPr txBox="1"/>
          <p:nvPr/>
        </p:nvSpPr>
        <p:spPr>
          <a:xfrm>
            <a:off x="5100000" y="360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1.</a:t>
            </a:r>
          </a:p>
        </p:txBody>
      </p:sp>
      <p:sp>
        <p:nvSpPr>
          <p:cNvPr id="12228" name="Rect"/>
          <p:cNvSpPr/>
          <p:nvPr/>
        </p:nvSpPr>
        <p:spPr>
          <a:xfrm>
            <a:off x="5400000" y="3930000"/>
            <a:ext cx="30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870" name="TextBox"/>
          <p:cNvSpPr txBox="1"/>
          <p:nvPr/>
        </p:nvSpPr>
        <p:spPr>
          <a:xfrm>
            <a:off x="8600000" y="360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1.</a:t>
            </a:r>
          </a:p>
        </p:txBody>
      </p:sp>
      <p:sp>
        <p:nvSpPr>
          <p:cNvPr id="5255" name="Rect"/>
          <p:cNvSpPr/>
          <p:nvPr/>
        </p:nvSpPr>
        <p:spPr>
          <a:xfrm>
            <a:off x="8900000" y="3930000"/>
            <a:ext cx="28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201" name="TextBox"/>
          <p:cNvSpPr txBox="1"/>
          <p:nvPr/>
        </p:nvSpPr>
        <p:spPr>
          <a:xfrm>
            <a:off x="5100000" y="40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2.</a:t>
            </a:r>
          </a:p>
        </p:txBody>
      </p:sp>
      <p:sp>
        <p:nvSpPr>
          <p:cNvPr id="5693" name="Rect"/>
          <p:cNvSpPr/>
          <p:nvPr/>
        </p:nvSpPr>
        <p:spPr>
          <a:xfrm>
            <a:off x="5400000" y="4380000"/>
            <a:ext cx="30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147" name="TextBox"/>
          <p:cNvSpPr txBox="1"/>
          <p:nvPr/>
        </p:nvSpPr>
        <p:spPr>
          <a:xfrm>
            <a:off x="8600000" y="40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2.</a:t>
            </a:r>
          </a:p>
        </p:txBody>
      </p:sp>
      <p:sp>
        <p:nvSpPr>
          <p:cNvPr id="8476" name="Rect"/>
          <p:cNvSpPr/>
          <p:nvPr/>
        </p:nvSpPr>
        <p:spPr>
          <a:xfrm>
            <a:off x="8900000" y="4380000"/>
            <a:ext cx="28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955" name="TextBox"/>
          <p:cNvSpPr txBox="1"/>
          <p:nvPr/>
        </p:nvSpPr>
        <p:spPr>
          <a:xfrm>
            <a:off x="5100000" y="450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3.</a:t>
            </a:r>
          </a:p>
        </p:txBody>
      </p:sp>
      <p:sp>
        <p:nvSpPr>
          <p:cNvPr id="11184" name="Rect"/>
          <p:cNvSpPr/>
          <p:nvPr/>
        </p:nvSpPr>
        <p:spPr>
          <a:xfrm>
            <a:off x="5400000" y="4830000"/>
            <a:ext cx="30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794" name="TextBox"/>
          <p:cNvSpPr txBox="1"/>
          <p:nvPr/>
        </p:nvSpPr>
        <p:spPr>
          <a:xfrm>
            <a:off x="8600000" y="450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3.</a:t>
            </a:r>
          </a:p>
        </p:txBody>
      </p:sp>
      <p:sp>
        <p:nvSpPr>
          <p:cNvPr id="14951" name="Rect"/>
          <p:cNvSpPr/>
          <p:nvPr/>
        </p:nvSpPr>
        <p:spPr>
          <a:xfrm>
            <a:off x="8900000" y="4830000"/>
            <a:ext cx="28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070" name="TextBox"/>
          <p:cNvSpPr txBox="1"/>
          <p:nvPr/>
        </p:nvSpPr>
        <p:spPr>
          <a:xfrm>
            <a:off x="5100000" y="49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4.</a:t>
            </a:r>
          </a:p>
        </p:txBody>
      </p:sp>
      <p:sp>
        <p:nvSpPr>
          <p:cNvPr id="11083" name="Rect"/>
          <p:cNvSpPr/>
          <p:nvPr/>
        </p:nvSpPr>
        <p:spPr>
          <a:xfrm>
            <a:off x="5400000" y="5280000"/>
            <a:ext cx="30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17" name="TextBox"/>
          <p:cNvSpPr txBox="1"/>
          <p:nvPr/>
        </p:nvSpPr>
        <p:spPr>
          <a:xfrm>
            <a:off x="8600000" y="495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4.</a:t>
            </a:r>
          </a:p>
        </p:txBody>
      </p:sp>
      <p:sp>
        <p:nvSpPr>
          <p:cNvPr id="12041" name="Rect"/>
          <p:cNvSpPr/>
          <p:nvPr/>
        </p:nvSpPr>
        <p:spPr>
          <a:xfrm>
            <a:off x="8900000" y="5280000"/>
            <a:ext cx="28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9" name="TextBox"/>
          <p:cNvSpPr txBox="1"/>
          <p:nvPr/>
        </p:nvSpPr>
        <p:spPr>
          <a:xfrm>
            <a:off x="5100000" y="540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5.</a:t>
            </a:r>
          </a:p>
        </p:txBody>
      </p:sp>
      <p:sp>
        <p:nvSpPr>
          <p:cNvPr id="8272" name="Rect"/>
          <p:cNvSpPr/>
          <p:nvPr/>
        </p:nvSpPr>
        <p:spPr>
          <a:xfrm>
            <a:off x="5400000" y="5730000"/>
            <a:ext cx="30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541" name="TextBox"/>
          <p:cNvSpPr txBox="1"/>
          <p:nvPr/>
        </p:nvSpPr>
        <p:spPr>
          <a:xfrm>
            <a:off x="8600000" y="5400000"/>
            <a:ext cx="3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555555"/>
                </a:solidFill>
                <a:latin typeface="Arial" panose="020B0604020202020204" pitchFamily="34" charset="0"/>
              </a:rPr>
              <a:t>5.</a:t>
            </a:r>
          </a:p>
        </p:txBody>
      </p:sp>
      <p:sp>
        <p:nvSpPr>
          <p:cNvPr id="7361" name="Rect"/>
          <p:cNvSpPr/>
          <p:nvPr/>
        </p:nvSpPr>
        <p:spPr>
          <a:xfrm>
            <a:off x="8900000" y="5730000"/>
            <a:ext cx="2800000" cy="5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875" name="TextBox"/>
          <p:cNvSpPr txBox="1"/>
          <p:nvPr/>
        </p:nvSpPr>
        <p:spPr>
          <a:xfrm>
            <a:off x="5100000" y="6100000"/>
            <a:ext cx="6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i="1">
                <a:solidFill>
                  <a:srgbClr val="555555"/>
                </a:solidFill>
                <a:latin typeface="Arial" panose="020B0604020202020204" pitchFamily="34" charset="0"/>
              </a:rPr>
              <a:t>Then share (10 min): which one would be easiest to improve? Hardest? Why?</a:t>
            </a:r>
          </a:p>
        </p:txBody>
      </p:sp>
      <p:sp>
        <p:nvSpPr>
          <p:cNvPr id="4090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4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964" name="Rect"/>
          <p:cNvSpPr/>
          <p:nvPr/>
        </p:nvSpPr>
        <p:spPr>
          <a:xfrm>
            <a:off x="700000" y="1800000"/>
            <a:ext cx="60000" cy="32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99" name="TextBox"/>
          <p:cNvSpPr txBox="1"/>
          <p:nvPr/>
        </p:nvSpPr>
        <p:spPr>
          <a:xfrm>
            <a:off x="900000" y="17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SESSION 3 OF 4</a:t>
            </a:r>
          </a:p>
        </p:txBody>
      </p:sp>
      <p:sp>
        <p:nvSpPr>
          <p:cNvPr id="7236" name="TextBox"/>
          <p:cNvSpPr txBox="1"/>
          <p:nvPr/>
        </p:nvSpPr>
        <p:spPr>
          <a:xfrm>
            <a:off x="900000" y="2200000"/>
            <a:ext cx="10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20"/>
              </a:spcAft>
              <a:buNone/>
            </a:pPr>
            <a:r>
              <a:rPr lang="en-IE" sz="5400" b="1">
                <a:solidFill>
                  <a:srgbClr val="FFFFFF"/>
                </a:solidFill>
                <a:latin typeface="Arial" panose="020B0604020202020204" pitchFamily="34" charset="0"/>
              </a:rPr>
              <a:t>Policy Drivers</a:t>
            </a:r>
          </a:p>
        </p:txBody>
      </p:sp>
      <p:sp>
        <p:nvSpPr>
          <p:cNvPr id="1600" name="TextBox"/>
          <p:cNvSpPr txBox="1"/>
          <p:nvPr/>
        </p:nvSpPr>
        <p:spPr>
          <a:xfrm>
            <a:off x="900000" y="4400000"/>
            <a:ext cx="1050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>
                <a:solidFill>
                  <a:srgbClr val="FFFFFF"/>
                </a:solidFill>
                <a:latin typeface="Arial" panose="020B0604020202020204" pitchFamily="34" charset="0"/>
              </a:rPr>
              <a:t>The rules behind the work: what Europe and Ireland require of every construction site  •  1.5 hours</a:t>
            </a:r>
          </a:p>
        </p:txBody>
      </p:sp>
      <p:sp>
        <p:nvSpPr>
          <p:cNvPr id="7999" name="TextBox"/>
          <p:cNvSpPr txBox="1"/>
          <p:nvPr/>
        </p:nvSpPr>
        <p:spPr>
          <a:xfrm>
            <a:off x="11000000" y="6450000"/>
            <a:ext cx="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A0B0C0"/>
                </a:solidFill>
                <a:latin typeface="Arial" panose="020B0604020202020204" pitchFamily="34" charset="0"/>
              </a:rPr>
              <a:t>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3  ·  THE LAW OF THE LAND</a:t>
            </a:r>
          </a:p>
        </p:txBody>
      </p:sp>
      <p:sp>
        <p:nvSpPr>
          <p:cNvPr id="824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How we got here: a policy timeline</a:t>
            </a:r>
          </a:p>
        </p:txBody>
      </p:sp>
      <p:sp>
        <p:nvSpPr>
          <p:cNvPr id="12790" name="Rect"/>
          <p:cNvSpPr/>
          <p:nvPr/>
        </p:nvSpPr>
        <p:spPr>
          <a:xfrm>
            <a:off x="700000" y="3100000"/>
            <a:ext cx="10800000" cy="12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269" name="Rect"/>
          <p:cNvSpPr/>
          <p:nvPr/>
        </p:nvSpPr>
        <p:spPr>
          <a:xfrm>
            <a:off x="2192857" y="3010000"/>
            <a:ext cx="180000" cy="1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474" name="TextBox"/>
          <p:cNvSpPr txBox="1"/>
          <p:nvPr/>
        </p:nvSpPr>
        <p:spPr>
          <a:xfrm>
            <a:off x="1642857" y="1600000"/>
            <a:ext cx="1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200" b="1">
                <a:solidFill>
                  <a:srgbClr val="DF5327"/>
                </a:solidFill>
                <a:latin typeface="Arial" panose="020B0604020202020204" pitchFamily="34" charset="0"/>
              </a:rPr>
              <a:t>2008</a:t>
            </a:r>
          </a:p>
        </p:txBody>
      </p:sp>
      <p:sp>
        <p:nvSpPr>
          <p:cNvPr id="7658" name="TextBox"/>
          <p:cNvSpPr txBox="1"/>
          <p:nvPr/>
        </p:nvSpPr>
        <p:spPr>
          <a:xfrm>
            <a:off x="1642857" y="200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40"/>
              </a:spcAft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Waste Framework</a:t>
            </a:r>
          </a:p>
          <a:p>
            <a:pPr marL="0" indent="0" algn="ctr">
              <a:spcAft>
                <a:spcPts val="80"/>
              </a:spcAft>
              <a:buNone/>
            </a:pPr>
            <a:r>
              <a:rPr lang="en-IE" sz="1000">
                <a:solidFill>
                  <a:srgbClr val="555555"/>
                </a:solidFill>
                <a:latin typeface="Arial" panose="020B0604020202020204" pitchFamily="34" charset="0"/>
              </a:rPr>
              <a:t>Directive (EU)</a:t>
            </a:r>
          </a:p>
          <a:p>
            <a:pPr marL="0" indent="0" algn="ctr">
              <a:buNone/>
            </a:pPr>
            <a:r>
              <a:rPr lang="en-IE" sz="950" i="1">
                <a:solidFill>
                  <a:srgbClr val="1A1A1A"/>
                </a:solidFill>
                <a:latin typeface="Arial" panose="020B0604020202020204" pitchFamily="34" charset="0"/>
              </a:rPr>
              <a:t>EU sets waste hierarchy</a:t>
            </a:r>
          </a:p>
        </p:txBody>
      </p:sp>
      <p:sp>
        <p:nvSpPr>
          <p:cNvPr id="11864" name="Rect"/>
          <p:cNvSpPr/>
          <p:nvPr/>
        </p:nvSpPr>
        <p:spPr>
          <a:xfrm>
            <a:off x="3735714" y="3010000"/>
            <a:ext cx="180000" cy="1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86" name="TextBox"/>
          <p:cNvSpPr txBox="1"/>
          <p:nvPr/>
        </p:nvSpPr>
        <p:spPr>
          <a:xfrm>
            <a:off x="3185714" y="3350000"/>
            <a:ext cx="1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200" b="1">
                <a:solidFill>
                  <a:srgbClr val="DF5327"/>
                </a:solidFill>
                <a:latin typeface="Arial" panose="020B0604020202020204" pitchFamily="34" charset="0"/>
              </a:rPr>
              <a:t>2015</a:t>
            </a:r>
          </a:p>
        </p:txBody>
      </p:sp>
      <p:sp>
        <p:nvSpPr>
          <p:cNvPr id="7322" name="TextBox"/>
          <p:cNvSpPr txBox="1"/>
          <p:nvPr/>
        </p:nvSpPr>
        <p:spPr>
          <a:xfrm>
            <a:off x="3185714" y="375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40"/>
              </a:spcAft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1st Circular Economy</a:t>
            </a:r>
          </a:p>
          <a:p>
            <a:pPr marL="0" indent="0" algn="ctr">
              <a:spcAft>
                <a:spcPts val="80"/>
              </a:spcAft>
              <a:buNone/>
            </a:pPr>
            <a:r>
              <a:rPr lang="en-IE" sz="1000">
                <a:solidFill>
                  <a:srgbClr val="555555"/>
                </a:solidFill>
                <a:latin typeface="Arial" panose="020B0604020202020204" pitchFamily="34" charset="0"/>
              </a:rPr>
              <a:t>Action Plan (EU)</a:t>
            </a:r>
          </a:p>
          <a:p>
            <a:pPr marL="0" indent="0" algn="ctr">
              <a:buNone/>
            </a:pPr>
            <a:r>
              <a:rPr lang="en-IE" sz="950" i="1">
                <a:solidFill>
                  <a:srgbClr val="1A1A1A"/>
                </a:solidFill>
                <a:latin typeface="Arial" panose="020B0604020202020204" pitchFamily="34" charset="0"/>
              </a:rPr>
              <a:t>First major CE push</a:t>
            </a:r>
          </a:p>
        </p:txBody>
      </p:sp>
      <p:sp>
        <p:nvSpPr>
          <p:cNvPr id="12026" name="Rect"/>
          <p:cNvSpPr/>
          <p:nvPr/>
        </p:nvSpPr>
        <p:spPr>
          <a:xfrm>
            <a:off x="5278571" y="3010000"/>
            <a:ext cx="180000" cy="1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536" name="TextBox"/>
          <p:cNvSpPr txBox="1"/>
          <p:nvPr/>
        </p:nvSpPr>
        <p:spPr>
          <a:xfrm>
            <a:off x="4728571" y="1600000"/>
            <a:ext cx="1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200" b="1">
                <a:solidFill>
                  <a:srgbClr val="DF5327"/>
                </a:solidFill>
                <a:latin typeface="Arial" panose="020B0604020202020204" pitchFamily="34" charset="0"/>
              </a:rPr>
              <a:t>2019</a:t>
            </a:r>
          </a:p>
        </p:txBody>
      </p:sp>
      <p:sp>
        <p:nvSpPr>
          <p:cNvPr id="5771" name="TextBox"/>
          <p:cNvSpPr txBox="1"/>
          <p:nvPr/>
        </p:nvSpPr>
        <p:spPr>
          <a:xfrm>
            <a:off x="4728571" y="200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40"/>
              </a:spcAft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European Green Deal</a:t>
            </a:r>
          </a:p>
          <a:p>
            <a:pPr marL="0" indent="0" algn="ctr">
              <a:spcAft>
                <a:spcPts val="80"/>
              </a:spcAft>
              <a:buNone/>
            </a:pPr>
            <a:r>
              <a:rPr lang="en-IE" sz="1000">
                <a:solidFill>
                  <a:srgbClr val="555555"/>
                </a:solidFill>
                <a:latin typeface="Arial" panose="020B0604020202020204" pitchFamily="34" charset="0"/>
              </a:rPr>
              <a:t>(EU)</a:t>
            </a:r>
          </a:p>
          <a:p>
            <a:pPr marL="0" indent="0" algn="ctr">
              <a:buNone/>
            </a:pPr>
            <a:r>
              <a:rPr lang="en-IE" sz="950" i="1">
                <a:solidFill>
                  <a:srgbClr val="1A1A1A"/>
                </a:solidFill>
                <a:latin typeface="Arial" panose="020B0604020202020204" pitchFamily="34" charset="0"/>
              </a:rPr>
              <a:t>Net zero by 2050</a:t>
            </a:r>
          </a:p>
        </p:txBody>
      </p:sp>
      <p:sp>
        <p:nvSpPr>
          <p:cNvPr id="10713" name="Rect"/>
          <p:cNvSpPr/>
          <p:nvPr/>
        </p:nvSpPr>
        <p:spPr>
          <a:xfrm>
            <a:off x="6821428" y="3010000"/>
            <a:ext cx="180000" cy="1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575" name="TextBox"/>
          <p:cNvSpPr txBox="1"/>
          <p:nvPr/>
        </p:nvSpPr>
        <p:spPr>
          <a:xfrm>
            <a:off x="6271428" y="3350000"/>
            <a:ext cx="1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200" b="1">
                <a:solidFill>
                  <a:srgbClr val="DF5327"/>
                </a:solidFill>
                <a:latin typeface="Arial" panose="020B0604020202020204" pitchFamily="34" charset="0"/>
              </a:rPr>
              <a:t>2020</a:t>
            </a:r>
          </a:p>
        </p:txBody>
      </p:sp>
      <p:sp>
        <p:nvSpPr>
          <p:cNvPr id="5726" name="TextBox"/>
          <p:cNvSpPr txBox="1"/>
          <p:nvPr/>
        </p:nvSpPr>
        <p:spPr>
          <a:xfrm>
            <a:off x="6271428" y="375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40"/>
              </a:spcAft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2nd CE Action Plan</a:t>
            </a:r>
          </a:p>
          <a:p>
            <a:pPr marL="0" indent="0" algn="ctr">
              <a:spcAft>
                <a:spcPts val="80"/>
              </a:spcAft>
              <a:buNone/>
            </a:pPr>
            <a:r>
              <a:rPr lang="en-IE" sz="1000">
                <a:solidFill>
                  <a:srgbClr val="555555"/>
                </a:solidFill>
                <a:latin typeface="Arial" panose="020B0604020202020204" pitchFamily="34" charset="0"/>
              </a:rPr>
              <a:t>+ Renovation Wave (EU)</a:t>
            </a:r>
          </a:p>
          <a:p>
            <a:pPr marL="0" indent="0" algn="ctr">
              <a:buNone/>
            </a:pPr>
            <a:r>
              <a:rPr lang="en-IE" sz="950" i="1">
                <a:solidFill>
                  <a:srgbClr val="1A1A1A"/>
                </a:solidFill>
                <a:latin typeface="Arial" panose="020B0604020202020204" pitchFamily="34" charset="0"/>
              </a:rPr>
              <a:t>Construction targeted</a:t>
            </a:r>
          </a:p>
        </p:txBody>
      </p:sp>
      <p:sp>
        <p:nvSpPr>
          <p:cNvPr id="7394" name="Rect"/>
          <p:cNvSpPr/>
          <p:nvPr/>
        </p:nvSpPr>
        <p:spPr>
          <a:xfrm>
            <a:off x="8364285" y="3010000"/>
            <a:ext cx="180000" cy="1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306" name="TextBox"/>
          <p:cNvSpPr txBox="1"/>
          <p:nvPr/>
        </p:nvSpPr>
        <p:spPr>
          <a:xfrm>
            <a:off x="7814285" y="1600000"/>
            <a:ext cx="1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200" b="1">
                <a:solidFill>
                  <a:srgbClr val="DF5327"/>
                </a:solidFill>
                <a:latin typeface="Arial" panose="020B0604020202020204" pitchFamily="34" charset="0"/>
              </a:rPr>
              <a:t>2022</a:t>
            </a:r>
          </a:p>
        </p:txBody>
      </p:sp>
      <p:sp>
        <p:nvSpPr>
          <p:cNvPr id="984" name="TextBox"/>
          <p:cNvSpPr txBox="1"/>
          <p:nvPr/>
        </p:nvSpPr>
        <p:spPr>
          <a:xfrm>
            <a:off x="7814285" y="200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40"/>
              </a:spcAft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CE Misc. Provisions</a:t>
            </a:r>
          </a:p>
          <a:p>
            <a:pPr marL="0" indent="0" algn="ctr">
              <a:spcAft>
                <a:spcPts val="80"/>
              </a:spcAft>
              <a:buNone/>
            </a:pPr>
            <a:r>
              <a:rPr lang="en-IE" sz="1000">
                <a:solidFill>
                  <a:srgbClr val="555555"/>
                </a:solidFill>
                <a:latin typeface="Arial" panose="020B0604020202020204" pitchFamily="34" charset="0"/>
              </a:rPr>
              <a:t>Act (Ireland)</a:t>
            </a:r>
          </a:p>
          <a:p>
            <a:pPr marL="0" indent="0" algn="ctr">
              <a:buNone/>
            </a:pPr>
            <a:r>
              <a:rPr lang="en-IE" sz="950" i="1">
                <a:solidFill>
                  <a:srgbClr val="1A1A1A"/>
                </a:solidFill>
                <a:latin typeface="Arial" panose="020B0604020202020204" pitchFamily="34" charset="0"/>
              </a:rPr>
              <a:t>First Irish CE law</a:t>
            </a:r>
          </a:p>
        </p:txBody>
      </p:sp>
      <p:sp>
        <p:nvSpPr>
          <p:cNvPr id="7107" name="Rect"/>
          <p:cNvSpPr/>
          <p:nvPr/>
        </p:nvSpPr>
        <p:spPr>
          <a:xfrm>
            <a:off x="9907142" y="3010000"/>
            <a:ext cx="180000" cy="1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425" name="TextBox"/>
          <p:cNvSpPr txBox="1"/>
          <p:nvPr/>
        </p:nvSpPr>
        <p:spPr>
          <a:xfrm>
            <a:off x="9357142" y="3350000"/>
            <a:ext cx="13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200" b="1">
                <a:solidFill>
                  <a:srgbClr val="DF5327"/>
                </a:solidFill>
                <a:latin typeface="Arial" panose="020B0604020202020204" pitchFamily="34" charset="0"/>
              </a:rPr>
              <a:t>2024</a:t>
            </a:r>
          </a:p>
        </p:txBody>
      </p:sp>
      <p:sp>
        <p:nvSpPr>
          <p:cNvPr id="8585" name="TextBox"/>
          <p:cNvSpPr txBox="1"/>
          <p:nvPr/>
        </p:nvSpPr>
        <p:spPr>
          <a:xfrm>
            <a:off x="9357142" y="375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40"/>
              </a:spcAft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CSRD reporting</a:t>
            </a:r>
          </a:p>
          <a:p>
            <a:pPr marL="0" indent="0" algn="ctr">
              <a:spcAft>
                <a:spcPts val="80"/>
              </a:spcAft>
              <a:buNone/>
            </a:pPr>
            <a:r>
              <a:rPr lang="en-IE" sz="1000">
                <a:solidFill>
                  <a:srgbClr val="555555"/>
                </a:solidFill>
                <a:latin typeface="Arial" panose="020B0604020202020204" pitchFamily="34" charset="0"/>
              </a:rPr>
              <a:t>(EU)</a:t>
            </a:r>
          </a:p>
          <a:p>
            <a:pPr marL="0" indent="0" algn="ctr">
              <a:buNone/>
            </a:pPr>
            <a:r>
              <a:rPr lang="en-IE" sz="950" i="1">
                <a:solidFill>
                  <a:srgbClr val="1A1A1A"/>
                </a:solidFill>
                <a:latin typeface="Arial" panose="020B0604020202020204" pitchFamily="34" charset="0"/>
              </a:rPr>
              <a:t>Companies must report</a:t>
            </a:r>
          </a:p>
        </p:txBody>
      </p:sp>
      <p:sp>
        <p:nvSpPr>
          <p:cNvPr id="11156" name="Rect"/>
          <p:cNvSpPr/>
          <p:nvPr/>
        </p:nvSpPr>
        <p:spPr>
          <a:xfrm>
            <a:off x="700000" y="5900000"/>
            <a:ext cx="108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02" name="TextBox"/>
          <p:cNvSpPr txBox="1"/>
          <p:nvPr/>
        </p:nvSpPr>
        <p:spPr>
          <a:xfrm>
            <a:off x="900000" y="5950000"/>
            <a:ext cx="10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DF5327"/>
                </a:solidFill>
                <a:latin typeface="Arial" panose="020B0604020202020204" pitchFamily="34" charset="0"/>
              </a:rPr>
              <a:t>WHERE WE ARE NOW:  </a:t>
            </a:r>
            <a:r>
              <a:rPr lang="en-IE" sz="1300">
                <a:solidFill>
                  <a:srgbClr val="FFFFFF"/>
                </a:solidFill>
                <a:latin typeface="Arial" panose="020B0604020202020204" pitchFamily="34" charset="0"/>
              </a:rPr>
              <a:t>Construction is one of seven priority value chains in the EU's 2020 CE Action Plan. Every site is now affected.</a:t>
            </a:r>
          </a:p>
        </p:txBody>
      </p:sp>
      <p:sp>
        <p:nvSpPr>
          <p:cNvPr id="1122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3  ·  WHAT THE EU REQUIRES</a:t>
            </a:r>
          </a:p>
        </p:txBody>
      </p:sp>
      <p:sp>
        <p:nvSpPr>
          <p:cNvPr id="2839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Three EU policies in plain language</a:t>
            </a:r>
          </a:p>
        </p:txBody>
      </p:sp>
      <p:sp>
        <p:nvSpPr>
          <p:cNvPr id="10853" name="Rect"/>
          <p:cNvSpPr/>
          <p:nvPr/>
        </p:nvSpPr>
        <p:spPr>
          <a:xfrm>
            <a:off x="700000" y="2150000"/>
            <a:ext cx="10800000" cy="11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016" name="Rect"/>
          <p:cNvSpPr/>
          <p:nvPr/>
        </p:nvSpPr>
        <p:spPr>
          <a:xfrm>
            <a:off x="700000" y="2150000"/>
            <a:ext cx="60000" cy="11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22" name="TextBox"/>
          <p:cNvSpPr txBox="1"/>
          <p:nvPr/>
        </p:nvSpPr>
        <p:spPr>
          <a:xfrm>
            <a:off x="900000" y="2230000"/>
            <a:ext cx="10500000" cy="3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EU CIRCULAR ECONOMY ACTION PLAN (2020)</a:t>
            </a:r>
          </a:p>
        </p:txBody>
      </p:sp>
      <p:sp>
        <p:nvSpPr>
          <p:cNvPr id="6946" name="TextBox"/>
          <p:cNvSpPr txBox="1"/>
          <p:nvPr/>
        </p:nvSpPr>
        <p:spPr>
          <a:xfrm>
            <a:off x="900000" y="2600000"/>
            <a:ext cx="5000000" cy="2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b="1">
                <a:solidFill>
                  <a:srgbClr val="555555"/>
                </a:solidFill>
                <a:latin typeface="Arial" panose="020B0604020202020204" pitchFamily="34" charset="0"/>
              </a:rPr>
              <a:t>WHAT IT DOES</a:t>
            </a:r>
          </a:p>
        </p:txBody>
      </p:sp>
      <p:sp>
        <p:nvSpPr>
          <p:cNvPr id="7398" name="TextBox"/>
          <p:cNvSpPr txBox="1"/>
          <p:nvPr/>
        </p:nvSpPr>
        <p:spPr>
          <a:xfrm>
            <a:off x="900000" y="2830000"/>
            <a:ext cx="49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Identifies construction as one of seven priority value chains. Sets targets for recycled content, durability of products, and reduction of construction &amp; demolition waste.</a:t>
            </a:r>
          </a:p>
        </p:txBody>
      </p:sp>
      <p:sp>
        <p:nvSpPr>
          <p:cNvPr id="8320" name="TextBox"/>
          <p:cNvSpPr txBox="1"/>
          <p:nvPr/>
        </p:nvSpPr>
        <p:spPr>
          <a:xfrm>
            <a:off x="6100000" y="2600000"/>
            <a:ext cx="5000000" cy="2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b="1">
                <a:solidFill>
                  <a:srgbClr val="DF5327"/>
                </a:solidFill>
                <a:latin typeface="Arial" panose="020B0604020202020204" pitchFamily="34" charset="0"/>
              </a:rPr>
              <a:t>WHAT IT MEANS ON SITE</a:t>
            </a:r>
          </a:p>
        </p:txBody>
      </p:sp>
      <p:sp>
        <p:nvSpPr>
          <p:cNvPr id="2415" name="TextBox"/>
          <p:cNvSpPr txBox="1"/>
          <p:nvPr/>
        </p:nvSpPr>
        <p:spPr>
          <a:xfrm>
            <a:off x="6100000" y="2830000"/>
            <a:ext cx="49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You will increasingly see specs that require recycled content (e.g. concrete with GGBS, steel with recycled scrap). Material passports for major elements becoming standard.</a:t>
            </a:r>
          </a:p>
        </p:txBody>
      </p:sp>
      <p:sp>
        <p:nvSpPr>
          <p:cNvPr id="13602" name="Rect"/>
          <p:cNvSpPr/>
          <p:nvPr/>
        </p:nvSpPr>
        <p:spPr>
          <a:xfrm>
            <a:off x="700000" y="3360000"/>
            <a:ext cx="10800000" cy="11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989" name="Rect"/>
          <p:cNvSpPr/>
          <p:nvPr/>
        </p:nvSpPr>
        <p:spPr>
          <a:xfrm>
            <a:off x="700000" y="3360000"/>
            <a:ext cx="60000" cy="11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04" name="TextBox"/>
          <p:cNvSpPr txBox="1"/>
          <p:nvPr/>
        </p:nvSpPr>
        <p:spPr>
          <a:xfrm>
            <a:off x="900000" y="3440000"/>
            <a:ext cx="10500000" cy="3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47994D"/>
                </a:solidFill>
                <a:latin typeface="Arial" panose="020B0604020202020204" pitchFamily="34" charset="0"/>
              </a:rPr>
              <a:t>RENOVATION WAVE (EU, 2020)</a:t>
            </a:r>
          </a:p>
        </p:txBody>
      </p:sp>
      <p:sp>
        <p:nvSpPr>
          <p:cNvPr id="7363" name="TextBox"/>
          <p:cNvSpPr txBox="1"/>
          <p:nvPr/>
        </p:nvSpPr>
        <p:spPr>
          <a:xfrm>
            <a:off x="900000" y="3810000"/>
            <a:ext cx="5000000" cy="2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b="1">
                <a:solidFill>
                  <a:srgbClr val="555555"/>
                </a:solidFill>
                <a:latin typeface="Arial" panose="020B0604020202020204" pitchFamily="34" charset="0"/>
              </a:rPr>
              <a:t>WHAT IT DOES</a:t>
            </a:r>
          </a:p>
        </p:txBody>
      </p:sp>
      <p:sp>
        <p:nvSpPr>
          <p:cNvPr id="2623" name="TextBox"/>
          <p:cNvSpPr txBox="1"/>
          <p:nvPr/>
        </p:nvSpPr>
        <p:spPr>
          <a:xfrm>
            <a:off x="900000" y="4040000"/>
            <a:ext cx="49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Aims to double the EU's annual renovation rate by 2030. Strong focus on energy efficiency AND circularity together.</a:t>
            </a:r>
          </a:p>
        </p:txBody>
      </p:sp>
      <p:sp>
        <p:nvSpPr>
          <p:cNvPr id="4445" name="TextBox"/>
          <p:cNvSpPr txBox="1"/>
          <p:nvPr/>
        </p:nvSpPr>
        <p:spPr>
          <a:xfrm>
            <a:off x="6100000" y="3810000"/>
            <a:ext cx="5000000" cy="2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b="1">
                <a:solidFill>
                  <a:srgbClr val="DF5327"/>
                </a:solidFill>
                <a:latin typeface="Arial" panose="020B0604020202020204" pitchFamily="34" charset="0"/>
              </a:rPr>
              <a:t>WHAT IT MEANS ON SITE</a:t>
            </a:r>
          </a:p>
        </p:txBody>
      </p:sp>
      <p:sp>
        <p:nvSpPr>
          <p:cNvPr id="691" name="TextBox"/>
          <p:cNvSpPr txBox="1"/>
          <p:nvPr/>
        </p:nvSpPr>
        <p:spPr>
          <a:xfrm>
            <a:off x="6100000" y="4040000"/>
            <a:ext cx="49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More retrofit and adaptive reuse work — fewer pure demolitions, more upgrades. Selective deconstruction, materials surveys, and reuse planning become standard.</a:t>
            </a:r>
          </a:p>
        </p:txBody>
      </p:sp>
      <p:sp>
        <p:nvSpPr>
          <p:cNvPr id="7412" name="Rect"/>
          <p:cNvSpPr/>
          <p:nvPr/>
        </p:nvSpPr>
        <p:spPr>
          <a:xfrm>
            <a:off x="700000" y="4570000"/>
            <a:ext cx="10800000" cy="11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196" name="Rect"/>
          <p:cNvSpPr/>
          <p:nvPr/>
        </p:nvSpPr>
        <p:spPr>
          <a:xfrm>
            <a:off x="700000" y="4570000"/>
            <a:ext cx="60000" cy="11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35" name="TextBox"/>
          <p:cNvSpPr txBox="1"/>
          <p:nvPr/>
        </p:nvSpPr>
        <p:spPr>
          <a:xfrm>
            <a:off x="900000" y="4650000"/>
            <a:ext cx="10500000" cy="3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CORPORATE SUSTAINABILITY REPORTING DIRECTIVE / CSRD (2024)</a:t>
            </a:r>
          </a:p>
        </p:txBody>
      </p:sp>
      <p:sp>
        <p:nvSpPr>
          <p:cNvPr id="316" name="TextBox"/>
          <p:cNvSpPr txBox="1"/>
          <p:nvPr/>
        </p:nvSpPr>
        <p:spPr>
          <a:xfrm>
            <a:off x="900000" y="5020000"/>
            <a:ext cx="5000000" cy="2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b="1">
                <a:solidFill>
                  <a:srgbClr val="555555"/>
                </a:solidFill>
                <a:latin typeface="Arial" panose="020B0604020202020204" pitchFamily="34" charset="0"/>
              </a:rPr>
              <a:t>WHAT IT DOES</a:t>
            </a:r>
          </a:p>
        </p:txBody>
      </p:sp>
      <p:sp>
        <p:nvSpPr>
          <p:cNvPr id="982" name="TextBox"/>
          <p:cNvSpPr txBox="1"/>
          <p:nvPr/>
        </p:nvSpPr>
        <p:spPr>
          <a:xfrm>
            <a:off x="900000" y="5250000"/>
            <a:ext cx="49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Large contractors and clients must now publicly report their environmental impact, including emissions, waste, and circular material use.</a:t>
            </a:r>
          </a:p>
        </p:txBody>
      </p:sp>
      <p:sp>
        <p:nvSpPr>
          <p:cNvPr id="6426" name="TextBox"/>
          <p:cNvSpPr txBox="1"/>
          <p:nvPr/>
        </p:nvSpPr>
        <p:spPr>
          <a:xfrm>
            <a:off x="6100000" y="5020000"/>
            <a:ext cx="5000000" cy="2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b="1">
                <a:solidFill>
                  <a:srgbClr val="DF5327"/>
                </a:solidFill>
                <a:latin typeface="Arial" panose="020B0604020202020204" pitchFamily="34" charset="0"/>
              </a:rPr>
              <a:t>WHAT IT MEANS ON SITE</a:t>
            </a:r>
          </a:p>
        </p:txBody>
      </p:sp>
      <p:sp>
        <p:nvSpPr>
          <p:cNvPr id="1379" name="TextBox"/>
          <p:cNvSpPr txBox="1"/>
          <p:nvPr/>
        </p:nvSpPr>
        <p:spPr>
          <a:xfrm>
            <a:off x="6100000" y="5250000"/>
            <a:ext cx="495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Your site records contribute to these reports. Material quantities, transport distances, waste sorting accuracy — all are now traceable data points.</a:t>
            </a:r>
          </a:p>
        </p:txBody>
      </p:sp>
      <p:sp>
        <p:nvSpPr>
          <p:cNvPr id="5438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8738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3  ·  THE CPR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052E56"/>
                </a:solidFill>
                <a:latin typeface="Arial" panose="020B0604020202020204" pitchFamily="34" charset="0"/>
              </a:rPr>
              <a:t>The Construction Products Regulation: revised 2024</a:t>
            </a:r>
          </a:p>
        </p:txBody>
      </p:sp>
      <p:sp>
        <p:nvSpPr>
          <p:cNvPr id="1444" name="TextBox"/>
          <p:cNvSpPr txBox="1"/>
          <p:nvPr/>
        </p:nvSpPr>
        <p:spPr>
          <a:xfrm>
            <a:off x="700000" y="18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Why this regulation will change what you can buy and use on a building site.</a:t>
            </a:r>
          </a:p>
        </p:txBody>
      </p:sp>
      <p:sp>
        <p:nvSpPr>
          <p:cNvPr id="8906" name="Rect"/>
          <p:cNvSpPr/>
          <p:nvPr/>
        </p:nvSpPr>
        <p:spPr>
          <a:xfrm>
            <a:off x="700000" y="2400000"/>
            <a:ext cx="5300000" cy="36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200" name="TextBox"/>
          <p:cNvSpPr txBox="1"/>
          <p:nvPr/>
        </p:nvSpPr>
        <p:spPr>
          <a:xfrm>
            <a:off x="900000" y="255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WHAT IT REQUIRES</a:t>
            </a:r>
          </a:p>
        </p:txBody>
      </p:sp>
      <p:sp>
        <p:nvSpPr>
          <p:cNvPr id="14603" name="Rect"/>
          <p:cNvSpPr/>
          <p:nvPr/>
        </p:nvSpPr>
        <p:spPr>
          <a:xfrm>
            <a:off x="900000" y="320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345" name="TextBox"/>
          <p:cNvSpPr txBox="1"/>
          <p:nvPr/>
        </p:nvSpPr>
        <p:spPr>
          <a:xfrm>
            <a:off x="1100000" y="310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Recycled content</a:t>
            </a:r>
          </a:p>
        </p:txBody>
      </p:sp>
      <p:sp>
        <p:nvSpPr>
          <p:cNvPr id="3348" name="TextBox"/>
          <p:cNvSpPr txBox="1"/>
          <p:nvPr/>
        </p:nvSpPr>
        <p:spPr>
          <a:xfrm>
            <a:off x="1100000" y="343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C0D0E0"/>
                </a:solidFill>
                <a:latin typeface="Arial" panose="020B0604020202020204" pitchFamily="34" charset="0"/>
              </a:rPr>
              <a:t>Minimum recycled content for cement, steel, plastics in scope</a:t>
            </a:r>
          </a:p>
        </p:txBody>
      </p:sp>
      <p:sp>
        <p:nvSpPr>
          <p:cNvPr id="11299" name="Rect"/>
          <p:cNvSpPr/>
          <p:nvPr/>
        </p:nvSpPr>
        <p:spPr>
          <a:xfrm>
            <a:off x="900000" y="374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66" name="TextBox"/>
          <p:cNvSpPr txBox="1"/>
          <p:nvPr/>
        </p:nvSpPr>
        <p:spPr>
          <a:xfrm>
            <a:off x="1100000" y="364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Durability</a:t>
            </a:r>
          </a:p>
        </p:txBody>
      </p:sp>
      <p:sp>
        <p:nvSpPr>
          <p:cNvPr id="3548" name="TextBox"/>
          <p:cNvSpPr txBox="1"/>
          <p:nvPr/>
        </p:nvSpPr>
        <p:spPr>
          <a:xfrm>
            <a:off x="1100000" y="397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C0D0E0"/>
                </a:solidFill>
                <a:latin typeface="Arial" panose="020B0604020202020204" pitchFamily="34" charset="0"/>
              </a:rPr>
              <a:t>Minimum service life requirements for major products</a:t>
            </a:r>
          </a:p>
        </p:txBody>
      </p:sp>
      <p:sp>
        <p:nvSpPr>
          <p:cNvPr id="14688" name="Rect"/>
          <p:cNvSpPr/>
          <p:nvPr/>
        </p:nvSpPr>
        <p:spPr>
          <a:xfrm>
            <a:off x="900000" y="428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810" name="TextBox"/>
          <p:cNvSpPr txBox="1"/>
          <p:nvPr/>
        </p:nvSpPr>
        <p:spPr>
          <a:xfrm>
            <a:off x="1100000" y="418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Repairability</a:t>
            </a:r>
          </a:p>
        </p:txBody>
      </p:sp>
      <p:sp>
        <p:nvSpPr>
          <p:cNvPr id="995" name="TextBox"/>
          <p:cNvSpPr txBox="1"/>
          <p:nvPr/>
        </p:nvSpPr>
        <p:spPr>
          <a:xfrm>
            <a:off x="1100000" y="451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C0D0E0"/>
                </a:solidFill>
                <a:latin typeface="Arial" panose="020B0604020202020204" pitchFamily="34" charset="0"/>
              </a:rPr>
              <a:t>Products designed so components can be replaced</a:t>
            </a:r>
          </a:p>
        </p:txBody>
      </p:sp>
      <p:sp>
        <p:nvSpPr>
          <p:cNvPr id="12504" name="Rect"/>
          <p:cNvSpPr/>
          <p:nvPr/>
        </p:nvSpPr>
        <p:spPr>
          <a:xfrm>
            <a:off x="900000" y="482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17" name="TextBox"/>
          <p:cNvSpPr txBox="1"/>
          <p:nvPr/>
        </p:nvSpPr>
        <p:spPr>
          <a:xfrm>
            <a:off x="1100000" y="472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Environmental declaration</a:t>
            </a:r>
          </a:p>
        </p:txBody>
      </p:sp>
      <p:sp>
        <p:nvSpPr>
          <p:cNvPr id="1105" name="TextBox"/>
          <p:cNvSpPr txBox="1"/>
          <p:nvPr/>
        </p:nvSpPr>
        <p:spPr>
          <a:xfrm>
            <a:off x="1100000" y="505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C0D0E0"/>
                </a:solidFill>
                <a:latin typeface="Arial" panose="020B0604020202020204" pitchFamily="34" charset="0"/>
              </a:rPr>
              <a:t>EPDs mandatory for major construction products</a:t>
            </a:r>
          </a:p>
        </p:txBody>
      </p:sp>
      <p:sp>
        <p:nvSpPr>
          <p:cNvPr id="8204" name="Rect"/>
          <p:cNvSpPr/>
          <p:nvPr/>
        </p:nvSpPr>
        <p:spPr>
          <a:xfrm>
            <a:off x="900000" y="536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46" name="TextBox"/>
          <p:cNvSpPr txBox="1"/>
          <p:nvPr/>
        </p:nvSpPr>
        <p:spPr>
          <a:xfrm>
            <a:off x="1100000" y="526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CE marking + DoP</a:t>
            </a:r>
          </a:p>
        </p:txBody>
      </p:sp>
      <p:sp>
        <p:nvSpPr>
          <p:cNvPr id="7386" name="TextBox"/>
          <p:cNvSpPr txBox="1"/>
          <p:nvPr/>
        </p:nvSpPr>
        <p:spPr>
          <a:xfrm>
            <a:off x="1100000" y="5590000"/>
            <a:ext cx="4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C0D0E0"/>
                </a:solidFill>
                <a:latin typeface="Arial" panose="020B0604020202020204" pitchFamily="34" charset="0"/>
              </a:rPr>
              <a:t>Updated to reflect environmental performance</a:t>
            </a:r>
          </a:p>
        </p:txBody>
      </p:sp>
      <p:sp>
        <p:nvSpPr>
          <p:cNvPr id="12531" name="Rect"/>
          <p:cNvSpPr/>
          <p:nvPr/>
        </p:nvSpPr>
        <p:spPr>
          <a:xfrm>
            <a:off x="6300000" y="2400000"/>
            <a:ext cx="5300000" cy="36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374" name="Rect"/>
          <p:cNvSpPr/>
          <p:nvPr/>
        </p:nvSpPr>
        <p:spPr>
          <a:xfrm>
            <a:off x="6300000" y="2400000"/>
            <a:ext cx="530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714" name="TextBox"/>
          <p:cNvSpPr txBox="1"/>
          <p:nvPr/>
        </p:nvSpPr>
        <p:spPr>
          <a:xfrm>
            <a:off x="6500000" y="255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WHAT CHANGES ON SITE</a:t>
            </a:r>
          </a:p>
        </p:txBody>
      </p:sp>
      <p:sp>
        <p:nvSpPr>
          <p:cNvPr id="3676" name="TextBox"/>
          <p:cNvSpPr txBox="1"/>
          <p:nvPr/>
        </p:nvSpPr>
        <p:spPr>
          <a:xfrm>
            <a:off x="6500000" y="310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DF5327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225" name="TextBox"/>
          <p:cNvSpPr txBox="1"/>
          <p:nvPr/>
        </p:nvSpPr>
        <p:spPr>
          <a:xfrm>
            <a:off x="6900000" y="3150000"/>
            <a:ext cx="4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Material delivery dockets now include CO₂ data and recycled content %</a:t>
            </a:r>
          </a:p>
        </p:txBody>
      </p:sp>
      <p:sp>
        <p:nvSpPr>
          <p:cNvPr id="9633" name="TextBox"/>
          <p:cNvSpPr txBox="1"/>
          <p:nvPr/>
        </p:nvSpPr>
        <p:spPr>
          <a:xfrm>
            <a:off x="6500000" y="364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DF5327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125" name="TextBox"/>
          <p:cNvSpPr txBox="1"/>
          <p:nvPr/>
        </p:nvSpPr>
        <p:spPr>
          <a:xfrm>
            <a:off x="6900000" y="3690000"/>
            <a:ext cx="4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Suppliers must provide EPDs alongside technical data sheets</a:t>
            </a:r>
          </a:p>
        </p:txBody>
      </p:sp>
      <p:sp>
        <p:nvSpPr>
          <p:cNvPr id="838" name="TextBox"/>
          <p:cNvSpPr txBox="1"/>
          <p:nvPr/>
        </p:nvSpPr>
        <p:spPr>
          <a:xfrm>
            <a:off x="6500000" y="418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DF5327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319" name="TextBox"/>
          <p:cNvSpPr txBox="1"/>
          <p:nvPr/>
        </p:nvSpPr>
        <p:spPr>
          <a:xfrm>
            <a:off x="6900000" y="4230000"/>
            <a:ext cx="4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Some products you used last year may not be compliant this year</a:t>
            </a:r>
          </a:p>
        </p:txBody>
      </p:sp>
      <p:sp>
        <p:nvSpPr>
          <p:cNvPr id="673" name="TextBox"/>
          <p:cNvSpPr txBox="1"/>
          <p:nvPr/>
        </p:nvSpPr>
        <p:spPr>
          <a:xfrm>
            <a:off x="6500000" y="472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DF5327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751" name="TextBox"/>
          <p:cNvSpPr txBox="1"/>
          <p:nvPr/>
        </p:nvSpPr>
        <p:spPr>
          <a:xfrm>
            <a:off x="6900000" y="4770000"/>
            <a:ext cx="4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Lower-carbon alternatives become standard, not optional</a:t>
            </a:r>
          </a:p>
        </p:txBody>
      </p:sp>
      <p:sp>
        <p:nvSpPr>
          <p:cNvPr id="5376" name="TextBox"/>
          <p:cNvSpPr txBox="1"/>
          <p:nvPr/>
        </p:nvSpPr>
        <p:spPr>
          <a:xfrm>
            <a:off x="6500000" y="526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 b="1">
                <a:solidFill>
                  <a:srgbClr val="DF5327"/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2818" name="TextBox"/>
          <p:cNvSpPr txBox="1"/>
          <p:nvPr/>
        </p:nvSpPr>
        <p:spPr>
          <a:xfrm>
            <a:off x="6900000" y="5310000"/>
            <a:ext cx="4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Material passports recommended for major elements</a:t>
            </a:r>
          </a:p>
        </p:txBody>
      </p:sp>
      <p:sp>
        <p:nvSpPr>
          <p:cNvPr id="5351" name="TextBox"/>
          <p:cNvSpPr txBox="1"/>
          <p:nvPr/>
        </p:nvSpPr>
        <p:spPr>
          <a:xfrm>
            <a:off x="700000" y="6100000"/>
            <a:ext cx="1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i="1">
                <a:solidFill>
                  <a:srgbClr val="888888"/>
                </a:solidFill>
                <a:latin typeface="Arial" panose="020B0604020202020204" pitchFamily="34" charset="0"/>
              </a:rPr>
              <a:t>Source: Regulation (EU) 2024/3110 of the European Parliament and of the Council, 27 November 2024 (replaces 305/2011)</a:t>
            </a:r>
          </a:p>
        </p:txBody>
      </p:sp>
      <p:sp>
        <p:nvSpPr>
          <p:cNvPr id="737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3  ·  IRELAND IN FOCUS</a:t>
            </a:r>
          </a:p>
        </p:txBody>
      </p:sp>
      <p:sp>
        <p:nvSpPr>
          <p:cNvPr id="824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Ireland: the national picture</a:t>
            </a:r>
          </a:p>
        </p:txBody>
      </p:sp>
      <p:sp>
        <p:nvSpPr>
          <p:cNvPr id="9902" name="Rect"/>
          <p:cNvSpPr/>
          <p:nvPr/>
        </p:nvSpPr>
        <p:spPr>
          <a:xfrm>
            <a:off x="700000" y="2200000"/>
            <a:ext cx="3450000" cy="17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341" name="Rect"/>
          <p:cNvSpPr/>
          <p:nvPr/>
        </p:nvSpPr>
        <p:spPr>
          <a:xfrm>
            <a:off x="700000" y="2200000"/>
            <a:ext cx="345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988" name="TextBox"/>
          <p:cNvSpPr txBox="1"/>
          <p:nvPr/>
        </p:nvSpPr>
        <p:spPr>
          <a:xfrm>
            <a:off x="900000" y="2400000"/>
            <a:ext cx="305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5400" b="1">
                <a:solidFill>
                  <a:srgbClr val="DF5327"/>
                </a:solidFill>
                <a:latin typeface="Arial" panose="020B0604020202020204" pitchFamily="34" charset="0"/>
              </a:rPr>
              <a:t>23 Mt</a:t>
            </a:r>
          </a:p>
        </p:txBody>
      </p:sp>
      <p:sp>
        <p:nvSpPr>
          <p:cNvPr id="7179" name="TextBox"/>
          <p:cNvSpPr txBox="1"/>
          <p:nvPr/>
        </p:nvSpPr>
        <p:spPr>
          <a:xfrm>
            <a:off x="900000" y="305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CO₂e/year</a:t>
            </a:r>
          </a:p>
        </p:txBody>
      </p:sp>
      <p:sp>
        <p:nvSpPr>
          <p:cNvPr id="549" name="TextBox"/>
          <p:cNvSpPr txBox="1"/>
          <p:nvPr/>
        </p:nvSpPr>
        <p:spPr>
          <a:xfrm>
            <a:off x="900000" y="335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from Ireland's built environment</a:t>
            </a:r>
          </a:p>
        </p:txBody>
      </p:sp>
      <p:sp>
        <p:nvSpPr>
          <p:cNvPr id="2655" name="TextBox"/>
          <p:cNvSpPr txBox="1"/>
          <p:nvPr/>
        </p:nvSpPr>
        <p:spPr>
          <a:xfrm>
            <a:off x="900000" y="360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= 37% of national emissions</a:t>
            </a:r>
          </a:p>
        </p:txBody>
      </p:sp>
      <p:sp>
        <p:nvSpPr>
          <p:cNvPr id="10047" name="Rect"/>
          <p:cNvSpPr/>
          <p:nvPr/>
        </p:nvSpPr>
        <p:spPr>
          <a:xfrm>
            <a:off x="4325000" y="2200000"/>
            <a:ext cx="3450000" cy="17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419" name="Rect"/>
          <p:cNvSpPr/>
          <p:nvPr/>
        </p:nvSpPr>
        <p:spPr>
          <a:xfrm>
            <a:off x="4325000" y="2200000"/>
            <a:ext cx="345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701" name="TextBox"/>
          <p:cNvSpPr txBox="1"/>
          <p:nvPr/>
        </p:nvSpPr>
        <p:spPr>
          <a:xfrm>
            <a:off x="4525000" y="2400000"/>
            <a:ext cx="305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5400" b="1">
                <a:solidFill>
                  <a:srgbClr val="052E56"/>
                </a:solidFill>
                <a:latin typeface="Arial" panose="020B0604020202020204" pitchFamily="34" charset="0"/>
              </a:rPr>
              <a:t>51%</a:t>
            </a:r>
          </a:p>
        </p:txBody>
      </p:sp>
      <p:sp>
        <p:nvSpPr>
          <p:cNvPr id="534" name="TextBox"/>
          <p:cNvSpPr txBox="1"/>
          <p:nvPr/>
        </p:nvSpPr>
        <p:spPr>
          <a:xfrm>
            <a:off x="4525000" y="305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emissions cut</a:t>
            </a:r>
          </a:p>
        </p:txBody>
      </p:sp>
      <p:sp>
        <p:nvSpPr>
          <p:cNvPr id="4783" name="TextBox"/>
          <p:cNvSpPr txBox="1"/>
          <p:nvPr/>
        </p:nvSpPr>
        <p:spPr>
          <a:xfrm>
            <a:off x="4525000" y="335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required by 2030 under Climate Action Plan</a:t>
            </a:r>
          </a:p>
        </p:txBody>
      </p:sp>
      <p:sp>
        <p:nvSpPr>
          <p:cNvPr id="9621" name="TextBox"/>
          <p:cNvSpPr txBox="1"/>
          <p:nvPr/>
        </p:nvSpPr>
        <p:spPr>
          <a:xfrm>
            <a:off x="4525000" y="360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Construction is a priority sector</a:t>
            </a:r>
          </a:p>
        </p:txBody>
      </p:sp>
      <p:sp>
        <p:nvSpPr>
          <p:cNvPr id="10454" name="Rect"/>
          <p:cNvSpPr/>
          <p:nvPr/>
        </p:nvSpPr>
        <p:spPr>
          <a:xfrm>
            <a:off x="7950000" y="2200000"/>
            <a:ext cx="3450000" cy="17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553" name="Rect"/>
          <p:cNvSpPr/>
          <p:nvPr/>
        </p:nvSpPr>
        <p:spPr>
          <a:xfrm>
            <a:off x="7950000" y="2200000"/>
            <a:ext cx="345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15" name="TextBox"/>
          <p:cNvSpPr txBox="1"/>
          <p:nvPr/>
        </p:nvSpPr>
        <p:spPr>
          <a:xfrm>
            <a:off x="8150000" y="2400000"/>
            <a:ext cx="305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5400" b="1">
                <a:solidFill>
                  <a:srgbClr val="47994D"/>
                </a:solidFill>
                <a:latin typeface="Arial" panose="020B0604020202020204" pitchFamily="34" charset="0"/>
              </a:rPr>
              <a:t>30%</a:t>
            </a:r>
          </a:p>
        </p:txBody>
      </p:sp>
      <p:sp>
        <p:nvSpPr>
          <p:cNvPr id="9531" name="TextBox"/>
          <p:cNvSpPr txBox="1"/>
          <p:nvPr/>
        </p:nvSpPr>
        <p:spPr>
          <a:xfrm>
            <a:off x="8150000" y="305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52E56"/>
                </a:solidFill>
                <a:latin typeface="Arial" panose="020B0604020202020204" pitchFamily="34" charset="0"/>
              </a:rPr>
              <a:t>embodied carbon cut</a:t>
            </a:r>
          </a:p>
        </p:txBody>
      </p:sp>
      <p:sp>
        <p:nvSpPr>
          <p:cNvPr id="9250" name="TextBox"/>
          <p:cNvSpPr txBox="1"/>
          <p:nvPr/>
        </p:nvSpPr>
        <p:spPr>
          <a:xfrm>
            <a:off x="8150000" y="335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required from construction materials by 2030</a:t>
            </a:r>
          </a:p>
        </p:txBody>
      </p:sp>
      <p:sp>
        <p:nvSpPr>
          <p:cNvPr id="9049" name="TextBox"/>
          <p:cNvSpPr txBox="1"/>
          <p:nvPr/>
        </p:nvSpPr>
        <p:spPr>
          <a:xfrm>
            <a:off x="8150000" y="3600000"/>
            <a:ext cx="30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Climate Action Plan 2023 target</a:t>
            </a:r>
          </a:p>
        </p:txBody>
      </p:sp>
      <p:sp>
        <p:nvSpPr>
          <p:cNvPr id="7046" name="TextBox"/>
          <p:cNvSpPr txBox="1"/>
          <p:nvPr/>
        </p:nvSpPr>
        <p:spPr>
          <a:xfrm>
            <a:off x="700000" y="420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KEY IRISH POLICIES AFFECTING YOUR SITE</a:t>
            </a:r>
          </a:p>
        </p:txBody>
      </p:sp>
      <p:sp>
        <p:nvSpPr>
          <p:cNvPr id="14755" name="Rect"/>
          <p:cNvSpPr/>
          <p:nvPr/>
        </p:nvSpPr>
        <p:spPr>
          <a:xfrm>
            <a:off x="700000" y="485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24" name="TextBox"/>
          <p:cNvSpPr txBox="1"/>
          <p:nvPr/>
        </p:nvSpPr>
        <p:spPr>
          <a:xfrm>
            <a:off x="900000" y="4750000"/>
            <a:ext cx="6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Waste Action Plan for a Circular Economy</a:t>
            </a:r>
          </a:p>
        </p:txBody>
      </p:sp>
      <p:sp>
        <p:nvSpPr>
          <p:cNvPr id="6159" name="TextBox"/>
          <p:cNvSpPr txBox="1"/>
          <p:nvPr/>
        </p:nvSpPr>
        <p:spPr>
          <a:xfrm>
            <a:off x="7500000" y="475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DF5327"/>
                </a:solidFill>
                <a:latin typeface="Arial" panose="020B0604020202020204" pitchFamily="34" charset="0"/>
              </a:rPr>
              <a:t>2020–2025</a:t>
            </a:r>
          </a:p>
        </p:txBody>
      </p:sp>
      <p:sp>
        <p:nvSpPr>
          <p:cNvPr id="7635" name="TextBox"/>
          <p:cNvSpPr txBox="1"/>
          <p:nvPr/>
        </p:nvSpPr>
        <p:spPr>
          <a:xfrm>
            <a:off x="9100000" y="475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Ireland's national waste policy</a:t>
            </a:r>
          </a:p>
        </p:txBody>
      </p:sp>
      <p:sp>
        <p:nvSpPr>
          <p:cNvPr id="14834" name="Rect"/>
          <p:cNvSpPr/>
          <p:nvPr/>
        </p:nvSpPr>
        <p:spPr>
          <a:xfrm>
            <a:off x="700000" y="523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33" name="TextBox"/>
          <p:cNvSpPr txBox="1"/>
          <p:nvPr/>
        </p:nvSpPr>
        <p:spPr>
          <a:xfrm>
            <a:off x="900000" y="5130000"/>
            <a:ext cx="6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Circular Economy &amp; Miscellaneous Provisions Act</a:t>
            </a:r>
          </a:p>
        </p:txBody>
      </p:sp>
      <p:sp>
        <p:nvSpPr>
          <p:cNvPr id="9262" name="TextBox"/>
          <p:cNvSpPr txBox="1"/>
          <p:nvPr/>
        </p:nvSpPr>
        <p:spPr>
          <a:xfrm>
            <a:off x="7500000" y="513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DF5327"/>
                </a:solidFill>
                <a:latin typeface="Arial" panose="020B0604020202020204" pitchFamily="34" charset="0"/>
              </a:rPr>
              <a:t>2022</a:t>
            </a:r>
          </a:p>
        </p:txBody>
      </p:sp>
      <p:sp>
        <p:nvSpPr>
          <p:cNvPr id="9498" name="TextBox"/>
          <p:cNvSpPr txBox="1"/>
          <p:nvPr/>
        </p:nvSpPr>
        <p:spPr>
          <a:xfrm>
            <a:off x="9100000" y="513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First Irish law defining CE</a:t>
            </a:r>
          </a:p>
        </p:txBody>
      </p:sp>
      <p:sp>
        <p:nvSpPr>
          <p:cNvPr id="7222" name="Rect"/>
          <p:cNvSpPr/>
          <p:nvPr/>
        </p:nvSpPr>
        <p:spPr>
          <a:xfrm>
            <a:off x="700000" y="561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14" name="TextBox"/>
          <p:cNvSpPr txBox="1"/>
          <p:nvPr/>
        </p:nvSpPr>
        <p:spPr>
          <a:xfrm>
            <a:off x="900000" y="5510000"/>
            <a:ext cx="6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Climate Action Plan</a:t>
            </a:r>
          </a:p>
        </p:txBody>
      </p:sp>
      <p:sp>
        <p:nvSpPr>
          <p:cNvPr id="9293" name="TextBox"/>
          <p:cNvSpPr txBox="1"/>
          <p:nvPr/>
        </p:nvSpPr>
        <p:spPr>
          <a:xfrm>
            <a:off x="7500000" y="551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DF5327"/>
                </a:solidFill>
                <a:latin typeface="Arial" panose="020B0604020202020204" pitchFamily="34" charset="0"/>
              </a:rPr>
              <a:t>2024 (annual)</a:t>
            </a:r>
          </a:p>
        </p:txBody>
      </p:sp>
      <p:sp>
        <p:nvSpPr>
          <p:cNvPr id="8610" name="TextBox"/>
          <p:cNvSpPr txBox="1"/>
          <p:nvPr/>
        </p:nvSpPr>
        <p:spPr>
          <a:xfrm>
            <a:off x="9100000" y="551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51% emissions cut by 2030</a:t>
            </a:r>
          </a:p>
        </p:txBody>
      </p:sp>
      <p:sp>
        <p:nvSpPr>
          <p:cNvPr id="11059" name="Rect"/>
          <p:cNvSpPr/>
          <p:nvPr/>
        </p:nvSpPr>
        <p:spPr>
          <a:xfrm>
            <a:off x="700000" y="599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82" name="TextBox"/>
          <p:cNvSpPr txBox="1"/>
          <p:nvPr/>
        </p:nvSpPr>
        <p:spPr>
          <a:xfrm>
            <a:off x="900000" y="5890000"/>
            <a:ext cx="6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Green Public Procurement Strategy</a:t>
            </a:r>
          </a:p>
        </p:txBody>
      </p:sp>
      <p:sp>
        <p:nvSpPr>
          <p:cNvPr id="9477" name="TextBox"/>
          <p:cNvSpPr txBox="1"/>
          <p:nvPr/>
        </p:nvSpPr>
        <p:spPr>
          <a:xfrm>
            <a:off x="7500000" y="5890000"/>
            <a:ext cx="1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DF5327"/>
                </a:solidFill>
                <a:latin typeface="Arial" panose="020B0604020202020204" pitchFamily="34" charset="0"/>
              </a:rPr>
              <a:t>2024–2027</a:t>
            </a:r>
          </a:p>
        </p:txBody>
      </p:sp>
      <p:sp>
        <p:nvSpPr>
          <p:cNvPr id="4307" name="TextBox"/>
          <p:cNvSpPr txBox="1"/>
          <p:nvPr/>
        </p:nvSpPr>
        <p:spPr>
          <a:xfrm>
            <a:off x="9100000" y="589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Greener purchasing in public sector</a:t>
            </a:r>
          </a:p>
        </p:txBody>
      </p:sp>
      <p:sp>
        <p:nvSpPr>
          <p:cNvPr id="7991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1122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19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3  ·  PARTNER COUNTRIES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600" b="1">
                <a:solidFill>
                  <a:srgbClr val="052E56"/>
                </a:solidFill>
                <a:latin typeface="Arial" panose="020B0604020202020204" pitchFamily="34" charset="0"/>
              </a:rPr>
              <a:t>Policy snapshot: across the partner countries</a:t>
            </a:r>
          </a:p>
        </p:txBody>
      </p:sp>
      <p:sp>
        <p:nvSpPr>
          <p:cNvPr id="1444" name="TextBox"/>
          <p:cNvSpPr txBox="1"/>
          <p:nvPr/>
        </p:nvSpPr>
        <p:spPr>
          <a:xfrm>
            <a:off x="700000" y="18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Same EU framework, different national flavour.</a:t>
            </a:r>
          </a:p>
        </p:txBody>
      </p:sp>
      <p:sp>
        <p:nvSpPr>
          <p:cNvPr id="10259" name="Rect"/>
          <p:cNvSpPr/>
          <p:nvPr/>
        </p:nvSpPr>
        <p:spPr>
          <a:xfrm>
            <a:off x="700000" y="2400000"/>
            <a:ext cx="5300000" cy="17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838" name="Rect"/>
          <p:cNvSpPr/>
          <p:nvPr/>
        </p:nvSpPr>
        <p:spPr>
          <a:xfrm>
            <a:off x="700000" y="2400000"/>
            <a:ext cx="80000" cy="175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174" name="TextBox"/>
          <p:cNvSpPr txBox="1"/>
          <p:nvPr/>
        </p:nvSpPr>
        <p:spPr>
          <a:xfrm>
            <a:off x="900000" y="260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>
                <a:solidFill>
                  <a:srgbClr val="1A1A1A"/>
                </a:solidFill>
                <a:latin typeface="Arial" panose="020B0604020202020204" pitchFamily="34" charset="0"/>
              </a:rPr>
              <a:t>🇩🇪</a:t>
            </a:r>
          </a:p>
        </p:txBody>
      </p:sp>
      <p:sp>
        <p:nvSpPr>
          <p:cNvPr id="3153" name="TextBox"/>
          <p:cNvSpPr txBox="1"/>
          <p:nvPr/>
        </p:nvSpPr>
        <p:spPr>
          <a:xfrm>
            <a:off x="1600000" y="2600000"/>
            <a:ext cx="3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Germany</a:t>
            </a:r>
          </a:p>
        </p:txBody>
      </p:sp>
      <p:sp>
        <p:nvSpPr>
          <p:cNvPr id="3277" name="TextBox"/>
          <p:cNvSpPr txBox="1"/>
          <p:nvPr/>
        </p:nvSpPr>
        <p:spPr>
          <a:xfrm>
            <a:off x="1600000" y="3000000"/>
            <a:ext cx="4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E7765"/>
                </a:solidFill>
                <a:latin typeface="Arial" panose="020B0604020202020204" pitchFamily="34" charset="0"/>
              </a:rPr>
              <a:t>GEG (2020) + KrWG</a:t>
            </a:r>
          </a:p>
        </p:txBody>
      </p:sp>
      <p:sp>
        <p:nvSpPr>
          <p:cNvPr id="2942" name="TextBox"/>
          <p:cNvSpPr txBox="1"/>
          <p:nvPr/>
        </p:nvSpPr>
        <p:spPr>
          <a:xfrm>
            <a:off x="900000" y="3400000"/>
            <a:ext cx="49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Building Energy Act mandates lifecycle-based design. KrWG sets C&amp;D recycling rate at 90%. Plus federal Resource Efficiency Programme (ProgRess III).</a:t>
            </a:r>
          </a:p>
        </p:txBody>
      </p:sp>
      <p:sp>
        <p:nvSpPr>
          <p:cNvPr id="5370" name="Rect"/>
          <p:cNvSpPr/>
          <p:nvPr/>
        </p:nvSpPr>
        <p:spPr>
          <a:xfrm>
            <a:off x="6200000" y="2400000"/>
            <a:ext cx="5300000" cy="17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370" name="Rect"/>
          <p:cNvSpPr/>
          <p:nvPr/>
        </p:nvSpPr>
        <p:spPr>
          <a:xfrm>
            <a:off x="6200000" y="2400000"/>
            <a:ext cx="80000" cy="175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34" name="TextBox"/>
          <p:cNvSpPr txBox="1"/>
          <p:nvPr/>
        </p:nvSpPr>
        <p:spPr>
          <a:xfrm>
            <a:off x="6400000" y="260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>
                <a:solidFill>
                  <a:srgbClr val="1A1A1A"/>
                </a:solidFill>
                <a:latin typeface="Arial" panose="020B0604020202020204" pitchFamily="34" charset="0"/>
              </a:rPr>
              <a:t>🇬🇷</a:t>
            </a:r>
          </a:p>
        </p:txBody>
      </p:sp>
      <p:sp>
        <p:nvSpPr>
          <p:cNvPr id="5134" name="TextBox"/>
          <p:cNvSpPr txBox="1"/>
          <p:nvPr/>
        </p:nvSpPr>
        <p:spPr>
          <a:xfrm>
            <a:off x="7100000" y="2600000"/>
            <a:ext cx="3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Greece</a:t>
            </a:r>
          </a:p>
        </p:txBody>
      </p:sp>
      <p:sp>
        <p:nvSpPr>
          <p:cNvPr id="680" name="TextBox"/>
          <p:cNvSpPr txBox="1"/>
          <p:nvPr/>
        </p:nvSpPr>
        <p:spPr>
          <a:xfrm>
            <a:off x="7100000" y="3000000"/>
            <a:ext cx="4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47994D"/>
                </a:solidFill>
                <a:latin typeface="Arial" panose="020B0604020202020204" pitchFamily="34" charset="0"/>
              </a:rPr>
              <a:t>National CE Strategy 2022</a:t>
            </a:r>
          </a:p>
        </p:txBody>
      </p:sp>
      <p:sp>
        <p:nvSpPr>
          <p:cNvPr id="9948" name="TextBox"/>
          <p:cNvSpPr txBox="1"/>
          <p:nvPr/>
        </p:nvSpPr>
        <p:spPr>
          <a:xfrm>
            <a:off x="6400000" y="3400000"/>
            <a:ext cx="49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Greece's CE Action Plan integrates with Just Transition mechanism. Cement and aggregate recycling targets to 2030. Lagging on implementation but accelerating.</a:t>
            </a:r>
          </a:p>
        </p:txBody>
      </p:sp>
      <p:sp>
        <p:nvSpPr>
          <p:cNvPr id="5131" name="Rect"/>
          <p:cNvSpPr/>
          <p:nvPr/>
        </p:nvSpPr>
        <p:spPr>
          <a:xfrm>
            <a:off x="700000" y="4350000"/>
            <a:ext cx="5300000" cy="17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489" name="Rect"/>
          <p:cNvSpPr/>
          <p:nvPr/>
        </p:nvSpPr>
        <p:spPr>
          <a:xfrm>
            <a:off x="700000" y="4350000"/>
            <a:ext cx="80000" cy="17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118" name="TextBox"/>
          <p:cNvSpPr txBox="1"/>
          <p:nvPr/>
        </p:nvSpPr>
        <p:spPr>
          <a:xfrm>
            <a:off x="900000" y="455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>
                <a:solidFill>
                  <a:srgbClr val="1A1A1A"/>
                </a:solidFill>
                <a:latin typeface="Arial" panose="020B0604020202020204" pitchFamily="34" charset="0"/>
              </a:rPr>
              <a:t>🇪🇸</a:t>
            </a:r>
          </a:p>
        </p:txBody>
      </p:sp>
      <p:sp>
        <p:nvSpPr>
          <p:cNvPr id="8176" name="TextBox"/>
          <p:cNvSpPr txBox="1"/>
          <p:nvPr/>
        </p:nvSpPr>
        <p:spPr>
          <a:xfrm>
            <a:off x="1600000" y="4550000"/>
            <a:ext cx="3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Spain</a:t>
            </a:r>
          </a:p>
        </p:txBody>
      </p:sp>
      <p:sp>
        <p:nvSpPr>
          <p:cNvPr id="5500" name="TextBox"/>
          <p:cNvSpPr txBox="1"/>
          <p:nvPr/>
        </p:nvSpPr>
        <p:spPr>
          <a:xfrm>
            <a:off x="1600000" y="4950000"/>
            <a:ext cx="4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España Circular 2030</a:t>
            </a:r>
          </a:p>
        </p:txBody>
      </p:sp>
      <p:sp>
        <p:nvSpPr>
          <p:cNvPr id="5553" name="TextBox"/>
          <p:cNvSpPr txBox="1"/>
          <p:nvPr/>
        </p:nvSpPr>
        <p:spPr>
          <a:xfrm>
            <a:off x="900000" y="5350000"/>
            <a:ext cx="49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Comprehensive strategy launched 2020. Material extraction reduction target: 30% by 2030. Strong CDW regulation since 2008 (RD 105/2008).</a:t>
            </a:r>
          </a:p>
        </p:txBody>
      </p:sp>
      <p:sp>
        <p:nvSpPr>
          <p:cNvPr id="13916" name="Rect"/>
          <p:cNvSpPr/>
          <p:nvPr/>
        </p:nvSpPr>
        <p:spPr>
          <a:xfrm>
            <a:off x="6200000" y="4350000"/>
            <a:ext cx="5300000" cy="175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879" name="Rect"/>
          <p:cNvSpPr/>
          <p:nvPr/>
        </p:nvSpPr>
        <p:spPr>
          <a:xfrm>
            <a:off x="6200000" y="4350000"/>
            <a:ext cx="80000" cy="175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588" name="TextBox"/>
          <p:cNvSpPr txBox="1"/>
          <p:nvPr/>
        </p:nvSpPr>
        <p:spPr>
          <a:xfrm>
            <a:off x="6400000" y="455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>
                <a:solidFill>
                  <a:srgbClr val="1A1A1A"/>
                </a:solidFill>
                <a:latin typeface="Arial" panose="020B0604020202020204" pitchFamily="34" charset="0"/>
              </a:rPr>
              <a:t>🇨🇾</a:t>
            </a:r>
          </a:p>
        </p:txBody>
      </p:sp>
      <p:sp>
        <p:nvSpPr>
          <p:cNvPr id="5432" name="TextBox"/>
          <p:cNvSpPr txBox="1"/>
          <p:nvPr/>
        </p:nvSpPr>
        <p:spPr>
          <a:xfrm>
            <a:off x="7100000" y="4550000"/>
            <a:ext cx="3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Cyprus</a:t>
            </a:r>
          </a:p>
        </p:txBody>
      </p:sp>
      <p:sp>
        <p:nvSpPr>
          <p:cNvPr id="8004" name="TextBox"/>
          <p:cNvSpPr txBox="1"/>
          <p:nvPr/>
        </p:nvSpPr>
        <p:spPr>
          <a:xfrm>
            <a:off x="7100000" y="4950000"/>
            <a:ext cx="4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F99F3E"/>
                </a:solidFill>
                <a:latin typeface="Arial" panose="020B0604020202020204" pitchFamily="34" charset="0"/>
              </a:rPr>
              <a:t>Action Plan 2021–2027</a:t>
            </a:r>
          </a:p>
        </p:txBody>
      </p:sp>
      <p:sp>
        <p:nvSpPr>
          <p:cNvPr id="9924" name="TextBox"/>
          <p:cNvSpPr txBox="1"/>
          <p:nvPr/>
        </p:nvSpPr>
        <p:spPr>
          <a:xfrm>
            <a:off x="6400000" y="5350000"/>
            <a:ext cx="49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Smaller economy, focused CE strategy. CDW management plan since 2015. Tourism-construction overlap creates unique pressures.</a:t>
            </a:r>
          </a:p>
        </p:txBody>
      </p:sp>
      <p:sp>
        <p:nvSpPr>
          <p:cNvPr id="737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3  ·  ON THE GROUND</a:t>
            </a:r>
          </a:p>
        </p:txBody>
      </p:sp>
      <p:sp>
        <p:nvSpPr>
          <p:cNvPr id="824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What's already changing on site?</a:t>
            </a:r>
          </a:p>
        </p:txBody>
      </p:sp>
      <p:sp>
        <p:nvSpPr>
          <p:cNvPr id="4117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i="1">
                <a:solidFill>
                  <a:srgbClr val="555555"/>
                </a:solidFill>
                <a:latin typeface="Arial" panose="020B0604020202020204" pitchFamily="34" charset="0"/>
              </a:rPr>
              <a:t>Five things you have probably already seen — even if you didn't know why.</a:t>
            </a:r>
          </a:p>
        </p:txBody>
      </p:sp>
      <p:sp>
        <p:nvSpPr>
          <p:cNvPr id="12737" name="Rect"/>
          <p:cNvSpPr/>
          <p:nvPr/>
        </p:nvSpPr>
        <p:spPr>
          <a:xfrm>
            <a:off x="700000" y="2600000"/>
            <a:ext cx="500000" cy="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10" name="TextBox"/>
          <p:cNvSpPr txBox="1"/>
          <p:nvPr/>
        </p:nvSpPr>
        <p:spPr>
          <a:xfrm>
            <a:off x="700000" y="26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3048" name="TextBox"/>
          <p:cNvSpPr txBox="1"/>
          <p:nvPr/>
        </p:nvSpPr>
        <p:spPr>
          <a:xfrm>
            <a:off x="1350000" y="260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Material delivery dockets now record CO₂ data</a:t>
            </a:r>
          </a:p>
        </p:txBody>
      </p:sp>
      <p:sp>
        <p:nvSpPr>
          <p:cNvPr id="4888" name="TextBox"/>
          <p:cNvSpPr txBox="1"/>
          <p:nvPr/>
        </p:nvSpPr>
        <p:spPr>
          <a:xfrm>
            <a:off x="1350000" y="293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Required by CSRD reporting and increasingly by clients.</a:t>
            </a:r>
          </a:p>
        </p:txBody>
      </p:sp>
      <p:sp>
        <p:nvSpPr>
          <p:cNvPr id="14716" name="Rect"/>
          <p:cNvSpPr/>
          <p:nvPr/>
        </p:nvSpPr>
        <p:spPr>
          <a:xfrm>
            <a:off x="700000" y="3300000"/>
            <a:ext cx="500000" cy="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357" name="TextBox"/>
          <p:cNvSpPr txBox="1"/>
          <p:nvPr/>
        </p:nvSpPr>
        <p:spPr>
          <a:xfrm>
            <a:off x="700000" y="33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1432" name="TextBox"/>
          <p:cNvSpPr txBox="1"/>
          <p:nvPr/>
        </p:nvSpPr>
        <p:spPr>
          <a:xfrm>
            <a:off x="1350000" y="330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Tighter specs on recycled content</a:t>
            </a:r>
          </a:p>
        </p:txBody>
      </p:sp>
      <p:sp>
        <p:nvSpPr>
          <p:cNvPr id="4733" name="TextBox"/>
          <p:cNvSpPr txBox="1"/>
          <p:nvPr/>
        </p:nvSpPr>
        <p:spPr>
          <a:xfrm>
            <a:off x="1350000" y="363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GGBS in concrete, recycled scrap in steel — these are no longer optional in many tenders.</a:t>
            </a:r>
          </a:p>
        </p:txBody>
      </p:sp>
      <p:sp>
        <p:nvSpPr>
          <p:cNvPr id="9284" name="Rect"/>
          <p:cNvSpPr/>
          <p:nvPr/>
        </p:nvSpPr>
        <p:spPr>
          <a:xfrm>
            <a:off x="700000" y="4000000"/>
            <a:ext cx="500000" cy="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070" name="TextBox"/>
          <p:cNvSpPr txBox="1"/>
          <p:nvPr/>
        </p:nvSpPr>
        <p:spPr>
          <a:xfrm>
            <a:off x="700000" y="40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6366" name="TextBox"/>
          <p:cNvSpPr txBox="1"/>
          <p:nvPr/>
        </p:nvSpPr>
        <p:spPr>
          <a:xfrm>
            <a:off x="1350000" y="400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Pre-demolition audits become standard</a:t>
            </a:r>
          </a:p>
        </p:txBody>
      </p:sp>
      <p:sp>
        <p:nvSpPr>
          <p:cNvPr id="7515" name="TextBox"/>
          <p:cNvSpPr txBox="1"/>
          <p:nvPr/>
        </p:nvSpPr>
        <p:spPr>
          <a:xfrm>
            <a:off x="1350000" y="433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EU Waste Framework Directive requires this on most projects over a certain size.</a:t>
            </a:r>
          </a:p>
        </p:txBody>
      </p:sp>
      <p:sp>
        <p:nvSpPr>
          <p:cNvPr id="8798" name="Rect"/>
          <p:cNvSpPr/>
          <p:nvPr/>
        </p:nvSpPr>
        <p:spPr>
          <a:xfrm>
            <a:off x="700000" y="4700000"/>
            <a:ext cx="500000" cy="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305" name="TextBox"/>
          <p:cNvSpPr txBox="1"/>
          <p:nvPr/>
        </p:nvSpPr>
        <p:spPr>
          <a:xfrm>
            <a:off x="700000" y="47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04</a:t>
            </a:r>
          </a:p>
        </p:txBody>
      </p:sp>
      <p:sp>
        <p:nvSpPr>
          <p:cNvPr id="4701" name="TextBox"/>
          <p:cNvSpPr txBox="1"/>
          <p:nvPr/>
        </p:nvSpPr>
        <p:spPr>
          <a:xfrm>
            <a:off x="1350000" y="470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Green Public Procurement (GPP) compliance</a:t>
            </a:r>
          </a:p>
        </p:txBody>
      </p:sp>
      <p:sp>
        <p:nvSpPr>
          <p:cNvPr id="9421" name="TextBox"/>
          <p:cNvSpPr txBox="1"/>
          <p:nvPr/>
        </p:nvSpPr>
        <p:spPr>
          <a:xfrm>
            <a:off x="1350000" y="503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Buying Greener Strategy 2024–2027 — apply or explain why you didn't.</a:t>
            </a:r>
          </a:p>
        </p:txBody>
      </p:sp>
      <p:sp>
        <p:nvSpPr>
          <p:cNvPr id="10197" name="Rect"/>
          <p:cNvSpPr/>
          <p:nvPr/>
        </p:nvSpPr>
        <p:spPr>
          <a:xfrm>
            <a:off x="700000" y="5400000"/>
            <a:ext cx="500000" cy="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06" name="TextBox"/>
          <p:cNvSpPr txBox="1"/>
          <p:nvPr/>
        </p:nvSpPr>
        <p:spPr>
          <a:xfrm>
            <a:off x="700000" y="54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500" b="1">
                <a:solidFill>
                  <a:srgbClr val="FFFFFF"/>
                </a:solidFill>
                <a:latin typeface="Arial" panose="020B0604020202020204" pitchFamily="34" charset="0"/>
              </a:rPr>
              <a:t>05</a:t>
            </a:r>
          </a:p>
        </p:txBody>
      </p:sp>
      <p:sp>
        <p:nvSpPr>
          <p:cNvPr id="206" name="TextBox"/>
          <p:cNvSpPr txBox="1"/>
          <p:nvPr/>
        </p:nvSpPr>
        <p:spPr>
          <a:xfrm>
            <a:off x="1350000" y="540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Material passports / digital logbooks</a:t>
            </a:r>
          </a:p>
        </p:txBody>
      </p:sp>
      <p:sp>
        <p:nvSpPr>
          <p:cNvPr id="8156" name="TextBox"/>
          <p:cNvSpPr txBox="1"/>
          <p:nvPr/>
        </p:nvSpPr>
        <p:spPr>
          <a:xfrm>
            <a:off x="1350000" y="573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Tracking what's in the building so it can be reused at end of life.</a:t>
            </a:r>
          </a:p>
        </p:txBody>
      </p:sp>
      <p:sp>
        <p:nvSpPr>
          <p:cNvPr id="7991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1122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1200" b="1">
                <a:solidFill>
                  <a:srgbClr val="DF5327"/>
                </a:solidFill>
                <a:latin typeface="Arial"/>
                <a:cs typeface="Arial"/>
              </a:rPr>
              <a:t>VIDEO RESOURCE  · 2 HOURS TOTAL</a:t>
            </a:r>
          </a:p>
        </p:txBody>
      </p:sp>
      <p:sp>
        <p:nvSpPr>
          <p:cNvPr id="9868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85000" lnSpcReduction="20000"/>
          </a:bodyPr>
          <a:lstStyle/>
          <a:p>
            <a:r>
              <a:rPr lang="en-IE" sz="2800" b="1">
                <a:solidFill>
                  <a:srgbClr val="052E56"/>
                </a:solidFill>
                <a:latin typeface="Arial"/>
                <a:cs typeface="Arial"/>
              </a:rPr>
              <a:t>Watch: </a:t>
            </a:r>
            <a:br>
              <a:rPr lang="en-IE" sz="2800" b="1" dirty="0">
                <a:solidFill>
                  <a:srgbClr val="052E56"/>
                </a:solidFill>
                <a:latin typeface="Arial"/>
                <a:ea typeface="Roboto"/>
                <a:cs typeface="Arial"/>
              </a:rPr>
            </a:br>
            <a:r>
              <a:rPr lang="en-IE" sz="2800" dirty="0">
                <a:solidFill>
                  <a:srgbClr val="0F0F0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hlinkClick r:id="rId2"/>
              </a:rPr>
              <a:t>EU Policy Briefing: Circular Economy and Products</a:t>
            </a:r>
            <a:br>
              <a:rPr lang="en-IE" sz="2800" dirty="0">
                <a:solidFill>
                  <a:srgbClr val="0F0F0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</a:br>
            <a:r>
              <a:rPr lang="en-IE" sz="2800" dirty="0">
                <a:solidFill>
                  <a:srgbClr val="0F0F0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hlinkClick r:id="rId3"/>
              </a:rPr>
              <a:t>Everything as a Service &amp; the Circular Economy</a:t>
            </a:r>
            <a:endParaRPr lang="en-IE" sz="2800" b="1">
              <a:solidFill>
                <a:srgbClr val="052E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E" sz="2800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</p:txBody>
      </p:sp>
      <p:sp>
        <p:nvSpPr>
          <p:cNvPr id="7076" name="Rect"/>
          <p:cNvSpPr/>
          <p:nvPr/>
        </p:nvSpPr>
        <p:spPr>
          <a:xfrm>
            <a:off x="700001" y="2053257"/>
            <a:ext cx="6800000" cy="370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516" name="Rect"/>
          <p:cNvSpPr/>
          <p:nvPr/>
        </p:nvSpPr>
        <p:spPr>
          <a:xfrm>
            <a:off x="3500000" y="3000000"/>
            <a:ext cx="1200000" cy="12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49" name="TextBox"/>
          <p:cNvSpPr txBox="1"/>
          <p:nvPr/>
        </p:nvSpPr>
        <p:spPr>
          <a:xfrm>
            <a:off x="3500000" y="3100800"/>
            <a:ext cx="12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4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737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76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6" name="Rect"/>
          <p:cNvSpPr/>
          <p:nvPr/>
        </p:nvSpPr>
        <p:spPr>
          <a:xfrm>
            <a:off x="0" y="0"/>
            <a:ext cx="4500000" cy="6858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91" name="TextBox"/>
          <p:cNvSpPr txBox="1"/>
          <p:nvPr/>
        </p:nvSpPr>
        <p:spPr>
          <a:xfrm>
            <a:off x="700000" y="150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C8E5DF"/>
                </a:solidFill>
                <a:latin typeface="Arial" panose="020B0604020202020204" pitchFamily="34" charset="0"/>
              </a:rPr>
              <a:t>ACTIVITY  ·  10 MIN</a:t>
            </a:r>
          </a:p>
        </p:txBody>
      </p:sp>
      <p:sp>
        <p:nvSpPr>
          <p:cNvPr id="3585" name="TextBox"/>
          <p:cNvSpPr txBox="1"/>
          <p:nvPr/>
        </p:nvSpPr>
        <p:spPr>
          <a:xfrm>
            <a:off x="700000" y="2000000"/>
            <a:ext cx="3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4200" b="1">
                <a:solidFill>
                  <a:srgbClr val="FFFFFF"/>
                </a:solidFill>
                <a:latin typeface="Arial" panose="020B0604020202020204" pitchFamily="34" charset="0"/>
              </a:rPr>
              <a:t>Policy</a:t>
            </a:r>
          </a:p>
          <a:p>
            <a:pPr marL="0" indent="0">
              <a:buNone/>
            </a:pPr>
            <a:r>
              <a:rPr lang="en-IE" sz="4200" b="1">
                <a:solidFill>
                  <a:srgbClr val="FFFFFF"/>
                </a:solidFill>
                <a:latin typeface="Arial" panose="020B0604020202020204" pitchFamily="34" charset="0"/>
              </a:rPr>
              <a:t>Cards</a:t>
            </a:r>
          </a:p>
        </p:txBody>
      </p:sp>
      <p:sp>
        <p:nvSpPr>
          <p:cNvPr id="10664" name="Rect"/>
          <p:cNvSpPr/>
          <p:nvPr/>
        </p:nvSpPr>
        <p:spPr>
          <a:xfrm>
            <a:off x="700000" y="4100000"/>
            <a:ext cx="800000" cy="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029" name="TextBox"/>
          <p:cNvSpPr txBox="1"/>
          <p:nvPr/>
        </p:nvSpPr>
        <p:spPr>
          <a:xfrm>
            <a:off x="700000" y="425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FFFFFF"/>
                </a:solidFill>
                <a:latin typeface="Arial" panose="020B0604020202020204" pitchFamily="34" charset="0"/>
              </a:rPr>
              <a:t>Pairs · Match cards</a:t>
            </a:r>
          </a:p>
        </p:txBody>
      </p:sp>
      <p:sp>
        <p:nvSpPr>
          <p:cNvPr id="1912" name="TextBox"/>
          <p:cNvSpPr txBox="1"/>
          <p:nvPr/>
        </p:nvSpPr>
        <p:spPr>
          <a:xfrm>
            <a:off x="5100000" y="900000"/>
            <a:ext cx="6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0E7765"/>
                </a:solidFill>
                <a:latin typeface="Arial" panose="020B0604020202020204" pitchFamily="34" charset="0"/>
              </a:rPr>
              <a:t>Match the policy to its site impact</a:t>
            </a:r>
          </a:p>
        </p:txBody>
      </p:sp>
      <p:sp>
        <p:nvSpPr>
          <p:cNvPr id="7816" name="TextBox"/>
          <p:cNvSpPr txBox="1"/>
          <p:nvPr/>
        </p:nvSpPr>
        <p:spPr>
          <a:xfrm>
            <a:off x="5100000" y="1400000"/>
            <a:ext cx="66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You'll get a set of cards. Match each policy to the on-site activity it most affects.</a:t>
            </a:r>
          </a:p>
        </p:txBody>
      </p:sp>
      <p:sp>
        <p:nvSpPr>
          <p:cNvPr id="9895" name="TextBox"/>
          <p:cNvSpPr txBox="1"/>
          <p:nvPr/>
        </p:nvSpPr>
        <p:spPr>
          <a:xfrm>
            <a:off x="5100000" y="2900000"/>
            <a:ext cx="66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555555"/>
                </a:solidFill>
                <a:latin typeface="Arial" panose="020B0604020202020204" pitchFamily="34" charset="0"/>
              </a:rPr>
              <a:t>EXAMPLE</a:t>
            </a:r>
          </a:p>
        </p:txBody>
      </p:sp>
      <p:sp>
        <p:nvSpPr>
          <p:cNvPr id="5649" name="Rect"/>
          <p:cNvSpPr/>
          <p:nvPr/>
        </p:nvSpPr>
        <p:spPr>
          <a:xfrm>
            <a:off x="5100000" y="3400000"/>
            <a:ext cx="3000000" cy="8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32" name="Rect"/>
          <p:cNvSpPr/>
          <p:nvPr/>
        </p:nvSpPr>
        <p:spPr>
          <a:xfrm>
            <a:off x="5100000" y="3400000"/>
            <a:ext cx="3000000" cy="5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235" name="TextBox"/>
          <p:cNvSpPr txBox="1"/>
          <p:nvPr/>
        </p:nvSpPr>
        <p:spPr>
          <a:xfrm>
            <a:off x="5200000" y="3500000"/>
            <a:ext cx="2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052E56"/>
                </a:solidFill>
                <a:latin typeface="Arial" panose="020B0604020202020204" pitchFamily="34" charset="0"/>
              </a:rPr>
              <a:t>POLICY</a:t>
            </a:r>
          </a:p>
        </p:txBody>
      </p:sp>
      <p:sp>
        <p:nvSpPr>
          <p:cNvPr id="7014" name="TextBox"/>
          <p:cNvSpPr txBox="1"/>
          <p:nvPr/>
        </p:nvSpPr>
        <p:spPr>
          <a:xfrm>
            <a:off x="5200000" y="3750000"/>
            <a:ext cx="2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1A1A1A"/>
                </a:solidFill>
                <a:latin typeface="Arial" panose="020B0604020202020204" pitchFamily="34" charset="0"/>
              </a:rPr>
              <a:t>CSRD (2024)</a:t>
            </a:r>
          </a:p>
        </p:txBody>
      </p:sp>
      <p:sp>
        <p:nvSpPr>
          <p:cNvPr id="3322" name="TextBox"/>
          <p:cNvSpPr txBox="1"/>
          <p:nvPr/>
        </p:nvSpPr>
        <p:spPr>
          <a:xfrm>
            <a:off x="8200000" y="3650000"/>
            <a:ext cx="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400" b="1">
                <a:solidFill>
                  <a:srgbClr val="0E7765"/>
                </a:solidFill>
                <a:latin typeface="Arial" panose="020B0604020202020204" pitchFamily="34" charset="0"/>
              </a:rPr>
              <a:t>→</a:t>
            </a:r>
          </a:p>
        </p:txBody>
      </p:sp>
      <p:sp>
        <p:nvSpPr>
          <p:cNvPr id="13248" name="Rect"/>
          <p:cNvSpPr/>
          <p:nvPr/>
        </p:nvSpPr>
        <p:spPr>
          <a:xfrm>
            <a:off x="8700000" y="3400000"/>
            <a:ext cx="3000000" cy="8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142" name="Rect"/>
          <p:cNvSpPr/>
          <p:nvPr/>
        </p:nvSpPr>
        <p:spPr>
          <a:xfrm>
            <a:off x="8700000" y="3400000"/>
            <a:ext cx="3000000" cy="5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835" name="TextBox"/>
          <p:cNvSpPr txBox="1"/>
          <p:nvPr/>
        </p:nvSpPr>
        <p:spPr>
          <a:xfrm>
            <a:off x="8800000" y="3500000"/>
            <a:ext cx="2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DF5327"/>
                </a:solidFill>
                <a:latin typeface="Arial" panose="020B0604020202020204" pitchFamily="34" charset="0"/>
              </a:rPr>
              <a:t>SITE IMPACT</a:t>
            </a:r>
          </a:p>
        </p:txBody>
      </p:sp>
      <p:sp>
        <p:nvSpPr>
          <p:cNvPr id="8588" name="TextBox"/>
          <p:cNvSpPr txBox="1"/>
          <p:nvPr/>
        </p:nvSpPr>
        <p:spPr>
          <a:xfrm>
            <a:off x="8800000" y="3750000"/>
            <a:ext cx="2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Material delivery dockets must now record CO₂</a:t>
            </a:r>
          </a:p>
        </p:txBody>
      </p:sp>
      <p:sp>
        <p:nvSpPr>
          <p:cNvPr id="2371" name="TextBox"/>
          <p:cNvSpPr txBox="1"/>
          <p:nvPr/>
        </p:nvSpPr>
        <p:spPr>
          <a:xfrm>
            <a:off x="5100000" y="5800000"/>
            <a:ext cx="66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i="1">
                <a:solidFill>
                  <a:srgbClr val="555555"/>
                </a:solidFill>
                <a:latin typeface="Arial" panose="020B0604020202020204" pitchFamily="34" charset="0"/>
              </a:rPr>
              <a:t>After matching: discuss in pairs which policy will most affect YOUR specific trade in the next 2 years.</a:t>
            </a:r>
          </a:p>
        </p:txBody>
      </p:sp>
      <p:sp>
        <p:nvSpPr>
          <p:cNvPr id="1122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964" name="Rect"/>
          <p:cNvSpPr/>
          <p:nvPr/>
        </p:nvSpPr>
        <p:spPr>
          <a:xfrm>
            <a:off x="700000" y="1800000"/>
            <a:ext cx="60000" cy="32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99" name="TextBox"/>
          <p:cNvSpPr txBox="1"/>
          <p:nvPr/>
        </p:nvSpPr>
        <p:spPr>
          <a:xfrm>
            <a:off x="900000" y="17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SESSION 4 OF 4</a:t>
            </a:r>
          </a:p>
        </p:txBody>
      </p:sp>
      <p:sp>
        <p:nvSpPr>
          <p:cNvPr id="7236" name="TextBox"/>
          <p:cNvSpPr txBox="1"/>
          <p:nvPr/>
        </p:nvSpPr>
        <p:spPr>
          <a:xfrm>
            <a:off x="900000" y="2200000"/>
            <a:ext cx="10500000" cy="1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20"/>
              </a:spcAft>
              <a:buNone/>
            </a:pPr>
            <a:r>
              <a:rPr lang="en-IE" sz="5400" b="1">
                <a:solidFill>
                  <a:srgbClr val="FFFFFF"/>
                </a:solidFill>
                <a:latin typeface="Arial" panose="020B0604020202020204" pitchFamily="34" charset="0"/>
              </a:rPr>
              <a:t>Embodied Carbon and Site Actions</a:t>
            </a:r>
          </a:p>
        </p:txBody>
      </p:sp>
      <p:sp>
        <p:nvSpPr>
          <p:cNvPr id="1600" name="TextBox"/>
          <p:cNvSpPr txBox="1"/>
          <p:nvPr/>
        </p:nvSpPr>
        <p:spPr>
          <a:xfrm>
            <a:off x="900000" y="4400000"/>
            <a:ext cx="1050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>
                <a:solidFill>
                  <a:srgbClr val="FFFFFF"/>
                </a:solidFill>
                <a:latin typeface="Arial" panose="020B0604020202020204" pitchFamily="34" charset="0"/>
              </a:rPr>
              <a:t>Five things you can do — on every site, on every job  •  1.5 hours</a:t>
            </a:r>
          </a:p>
        </p:txBody>
      </p:sp>
      <p:sp>
        <p:nvSpPr>
          <p:cNvPr id="7999" name="TextBox"/>
          <p:cNvSpPr txBox="1"/>
          <p:nvPr/>
        </p:nvSpPr>
        <p:spPr>
          <a:xfrm>
            <a:off x="11000000" y="6450000"/>
            <a:ext cx="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A0B0C0"/>
                </a:solidFill>
                <a:latin typeface="Arial" panose="020B0604020202020204" pitchFamily="34" charset="0"/>
              </a:rPr>
              <a:t>23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2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4  ·  THE KEY CONCEPT</a:t>
            </a:r>
          </a:p>
        </p:txBody>
      </p:sp>
      <p:sp>
        <p:nvSpPr>
          <p:cNvPr id="9919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What is embodied carbon?</a:t>
            </a:r>
          </a:p>
        </p:txBody>
      </p:sp>
      <p:sp>
        <p:nvSpPr>
          <p:cNvPr id="13292" name="Rect"/>
          <p:cNvSpPr/>
          <p:nvPr/>
        </p:nvSpPr>
        <p:spPr>
          <a:xfrm>
            <a:off x="700000" y="2100000"/>
            <a:ext cx="10800000" cy="12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293" name="TextBox"/>
          <p:cNvSpPr txBox="1"/>
          <p:nvPr/>
        </p:nvSpPr>
        <p:spPr>
          <a:xfrm>
            <a:off x="900000" y="2200000"/>
            <a:ext cx="105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80"/>
              </a:spcAft>
              <a:buNone/>
            </a:pPr>
            <a:r>
              <a:rPr lang="en-IE" sz="1300" b="1">
                <a:solidFill>
                  <a:srgbClr val="DF5327"/>
                </a:solidFill>
                <a:latin typeface="Arial" panose="020B0604020202020204" pitchFamily="34" charset="0"/>
              </a:rPr>
              <a:t>In plain English:</a:t>
            </a:r>
          </a:p>
          <a:p>
            <a:pPr marL="0" indent="0">
              <a:buNone/>
            </a:pPr>
            <a:r>
              <a:rPr lang="en-IE" sz="2000">
                <a:solidFill>
                  <a:srgbClr val="FFFFFF"/>
                </a:solidFill>
                <a:latin typeface="Arial" panose="020B0604020202020204" pitchFamily="34" charset="0"/>
              </a:rPr>
              <a:t>Embodied carbon is the CO₂ released to make, transport and install a material — before the building is even used.</a:t>
            </a:r>
          </a:p>
        </p:txBody>
      </p:sp>
      <p:sp>
        <p:nvSpPr>
          <p:cNvPr id="6486" name="Rect"/>
          <p:cNvSpPr/>
          <p:nvPr/>
        </p:nvSpPr>
        <p:spPr>
          <a:xfrm>
            <a:off x="700000" y="3650000"/>
            <a:ext cx="5300000" cy="255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91" name="TextBox"/>
          <p:cNvSpPr txBox="1"/>
          <p:nvPr/>
        </p:nvSpPr>
        <p:spPr>
          <a:xfrm>
            <a:off x="900000" y="380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OPERATIONAL CARBON</a:t>
            </a:r>
          </a:p>
        </p:txBody>
      </p:sp>
      <p:sp>
        <p:nvSpPr>
          <p:cNvPr id="515" name="TextBox"/>
          <p:cNvSpPr txBox="1"/>
          <p:nvPr/>
        </p:nvSpPr>
        <p:spPr>
          <a:xfrm>
            <a:off x="900000" y="425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CO₂ from USING the building</a:t>
            </a:r>
          </a:p>
        </p:txBody>
      </p:sp>
      <p:sp>
        <p:nvSpPr>
          <p:cNvPr id="584" name="TextBox"/>
          <p:cNvSpPr txBox="1"/>
          <p:nvPr/>
        </p:nvSpPr>
        <p:spPr>
          <a:xfrm>
            <a:off x="900000" y="4700000"/>
            <a:ext cx="50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FFFFFF"/>
                </a:solidFill>
                <a:latin typeface="Arial" panose="020B0604020202020204" pitchFamily="34" charset="0"/>
              </a:rPr>
              <a:t>Heating, cooling, lighting, hot water, plug loads — over the building's life.</a:t>
            </a:r>
          </a:p>
        </p:txBody>
      </p:sp>
      <p:sp>
        <p:nvSpPr>
          <p:cNvPr id="13315" name="Rect"/>
          <p:cNvSpPr/>
          <p:nvPr/>
        </p:nvSpPr>
        <p:spPr>
          <a:xfrm>
            <a:off x="900000" y="5450000"/>
            <a:ext cx="400000" cy="4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041" name="Rect"/>
          <p:cNvSpPr/>
          <p:nvPr/>
        </p:nvSpPr>
        <p:spPr>
          <a:xfrm>
            <a:off x="950000" y="5350000"/>
            <a:ext cx="60000" cy="1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912" name="Rect"/>
          <p:cNvSpPr/>
          <p:nvPr/>
        </p:nvSpPr>
        <p:spPr>
          <a:xfrm>
            <a:off x="1050000" y="5300000"/>
            <a:ext cx="80000" cy="2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989" name="Rect"/>
          <p:cNvSpPr/>
          <p:nvPr/>
        </p:nvSpPr>
        <p:spPr>
          <a:xfrm>
            <a:off x="1180000" y="5270000"/>
            <a:ext cx="70000" cy="2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extBox"/>
          <p:cNvSpPr txBox="1"/>
          <p:nvPr/>
        </p:nvSpPr>
        <p:spPr>
          <a:xfrm>
            <a:off x="1400000" y="5550000"/>
            <a:ext cx="3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i="1">
                <a:solidFill>
                  <a:srgbClr val="FFFFFF"/>
                </a:solidFill>
                <a:latin typeface="Arial" panose="020B0604020202020204" pitchFamily="34" charset="0"/>
              </a:rPr>
              <a:t>Every day, for 50+ years</a:t>
            </a:r>
          </a:p>
        </p:txBody>
      </p:sp>
      <p:sp>
        <p:nvSpPr>
          <p:cNvPr id="6098" name="Rect"/>
          <p:cNvSpPr/>
          <p:nvPr/>
        </p:nvSpPr>
        <p:spPr>
          <a:xfrm>
            <a:off x="6300000" y="3650000"/>
            <a:ext cx="5300000" cy="255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252" name="TextBox"/>
          <p:cNvSpPr txBox="1"/>
          <p:nvPr/>
        </p:nvSpPr>
        <p:spPr>
          <a:xfrm>
            <a:off x="6500000" y="380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EMBODIED CARBON</a:t>
            </a:r>
          </a:p>
        </p:txBody>
      </p:sp>
      <p:sp>
        <p:nvSpPr>
          <p:cNvPr id="1553" name="TextBox"/>
          <p:cNvSpPr txBox="1"/>
          <p:nvPr/>
        </p:nvSpPr>
        <p:spPr>
          <a:xfrm>
            <a:off x="6500000" y="4250000"/>
            <a:ext cx="5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CO₂ from BUILDING it</a:t>
            </a:r>
          </a:p>
        </p:txBody>
      </p:sp>
      <p:sp>
        <p:nvSpPr>
          <p:cNvPr id="7598" name="TextBox"/>
          <p:cNvSpPr txBox="1"/>
          <p:nvPr/>
        </p:nvSpPr>
        <p:spPr>
          <a:xfrm>
            <a:off x="6500000" y="4700000"/>
            <a:ext cx="500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FFFFFF"/>
                </a:solidFill>
                <a:latin typeface="Arial" panose="020B0604020202020204" pitchFamily="34" charset="0"/>
              </a:rPr>
              <a:t>Extraction, manufacturing, transport, installation, maintenance, demolition.</a:t>
            </a:r>
          </a:p>
        </p:txBody>
      </p:sp>
      <p:sp>
        <p:nvSpPr>
          <p:cNvPr id="14817" name="Rect"/>
          <p:cNvSpPr/>
          <p:nvPr/>
        </p:nvSpPr>
        <p:spPr>
          <a:xfrm>
            <a:off x="6500000" y="5550000"/>
            <a:ext cx="200000" cy="3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028" name="Rect"/>
          <p:cNvSpPr/>
          <p:nvPr/>
        </p:nvSpPr>
        <p:spPr>
          <a:xfrm>
            <a:off x="6750000" y="5500000"/>
            <a:ext cx="200000" cy="3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607" name="Rect"/>
          <p:cNvSpPr/>
          <p:nvPr/>
        </p:nvSpPr>
        <p:spPr>
          <a:xfrm>
            <a:off x="6620000" y="5400000"/>
            <a:ext cx="60000" cy="2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425" name="Rect"/>
          <p:cNvSpPr/>
          <p:nvPr/>
        </p:nvSpPr>
        <p:spPr>
          <a:xfrm>
            <a:off x="6850000" y="5350000"/>
            <a:ext cx="60000" cy="25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279" name="TextBox"/>
          <p:cNvSpPr txBox="1"/>
          <p:nvPr/>
        </p:nvSpPr>
        <p:spPr>
          <a:xfrm>
            <a:off x="7050000" y="5550000"/>
            <a:ext cx="3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i="1">
                <a:solidFill>
                  <a:srgbClr val="FFFFFF"/>
                </a:solidFill>
                <a:latin typeface="Arial" panose="020B0604020202020204" pitchFamily="34" charset="0"/>
              </a:rPr>
              <a:t>Locked in at construction</a:t>
            </a:r>
          </a:p>
        </p:txBody>
      </p:sp>
      <p:sp>
        <p:nvSpPr>
          <p:cNvPr id="4007" name="TextBox"/>
          <p:cNvSpPr txBox="1"/>
          <p:nvPr/>
        </p:nvSpPr>
        <p:spPr>
          <a:xfrm>
            <a:off x="700000" y="6080000"/>
            <a:ext cx="10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KEY POINT:  </a:t>
            </a: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For a new energy-efficient building, embodied carbon can be 50–80% of its lifetime climate impact. Site decisions matter.</a:t>
            </a:r>
          </a:p>
        </p:txBody>
      </p:sp>
      <p:sp>
        <p:nvSpPr>
          <p:cNvPr id="9889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23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4  ·  THE DATA</a:t>
            </a:r>
          </a:p>
        </p:txBody>
      </p:sp>
      <p:sp>
        <p:nvSpPr>
          <p:cNvPr id="465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600" b="1">
                <a:solidFill>
                  <a:srgbClr val="052E56"/>
                </a:solidFill>
                <a:latin typeface="Arial" panose="020B0604020202020204" pitchFamily="34" charset="0"/>
              </a:rPr>
              <a:t>Embodied carbon: which materials matter most</a:t>
            </a:r>
          </a:p>
        </p:txBody>
      </p:sp>
      <p:sp>
        <p:nvSpPr>
          <p:cNvPr id="1070" name="TextBox"/>
          <p:cNvSpPr txBox="1"/>
          <p:nvPr/>
        </p:nvSpPr>
        <p:spPr>
          <a:xfrm>
            <a:off x="700000" y="18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Typical embodied carbon (kg CO₂e per kg of material) for common construction materials.</a:t>
            </a:r>
          </a:p>
        </p:txBody>
      </p:sp>
      <p:sp>
        <p:nvSpPr>
          <p:cNvPr id="1786" name="TextBox"/>
          <p:cNvSpPr txBox="1"/>
          <p:nvPr/>
        </p:nvSpPr>
        <p:spPr>
          <a:xfrm>
            <a:off x="700000" y="245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Aluminium (virgin)</a:t>
            </a:r>
          </a:p>
        </p:txBody>
      </p:sp>
      <p:sp>
        <p:nvSpPr>
          <p:cNvPr id="13268" name="Rect"/>
          <p:cNvSpPr/>
          <p:nvPr/>
        </p:nvSpPr>
        <p:spPr>
          <a:xfrm>
            <a:off x="3800000" y="2480000"/>
            <a:ext cx="4326923" cy="19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336" name="TextBox"/>
          <p:cNvSpPr txBox="1"/>
          <p:nvPr/>
        </p:nvSpPr>
        <p:spPr>
          <a:xfrm>
            <a:off x="8206923" y="245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C0392B"/>
                </a:solidFill>
                <a:latin typeface="Arial" panose="020B0604020202020204" pitchFamily="34" charset="0"/>
              </a:rPr>
              <a:t>12.5 kg CO₂e/kg</a:t>
            </a:r>
          </a:p>
        </p:txBody>
      </p:sp>
      <p:sp>
        <p:nvSpPr>
          <p:cNvPr id="6716" name="TextBox"/>
          <p:cNvSpPr txBox="1"/>
          <p:nvPr/>
        </p:nvSpPr>
        <p:spPr>
          <a:xfrm>
            <a:off x="700000" y="277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Steel (virgin)</a:t>
            </a:r>
          </a:p>
        </p:txBody>
      </p:sp>
      <p:sp>
        <p:nvSpPr>
          <p:cNvPr id="9353" name="Rect"/>
          <p:cNvSpPr/>
          <p:nvPr/>
        </p:nvSpPr>
        <p:spPr>
          <a:xfrm>
            <a:off x="3800000" y="2800000"/>
            <a:ext cx="969230" cy="1900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506" name="TextBox"/>
          <p:cNvSpPr txBox="1"/>
          <p:nvPr/>
        </p:nvSpPr>
        <p:spPr>
          <a:xfrm>
            <a:off x="4849230" y="277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E67E22"/>
                </a:solidFill>
                <a:latin typeface="Arial" panose="020B0604020202020204" pitchFamily="34" charset="0"/>
              </a:rPr>
              <a:t>2.8 kg CO₂e/kg</a:t>
            </a:r>
          </a:p>
        </p:txBody>
      </p:sp>
      <p:sp>
        <p:nvSpPr>
          <p:cNvPr id="3632" name="TextBox"/>
          <p:cNvSpPr txBox="1"/>
          <p:nvPr/>
        </p:nvSpPr>
        <p:spPr>
          <a:xfrm>
            <a:off x="700000" y="309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Steel (recycled)</a:t>
            </a:r>
          </a:p>
        </p:txBody>
      </p:sp>
      <p:sp>
        <p:nvSpPr>
          <p:cNvPr id="14257" name="Rect"/>
          <p:cNvSpPr/>
          <p:nvPr/>
        </p:nvSpPr>
        <p:spPr>
          <a:xfrm>
            <a:off x="3800000" y="3120000"/>
            <a:ext cx="276923" cy="19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821" name="TextBox"/>
          <p:cNvSpPr txBox="1"/>
          <p:nvPr/>
        </p:nvSpPr>
        <p:spPr>
          <a:xfrm>
            <a:off x="4156923" y="309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47994D"/>
                </a:solidFill>
                <a:latin typeface="Arial" panose="020B0604020202020204" pitchFamily="34" charset="0"/>
              </a:rPr>
              <a:t>0.8 kg CO₂e/kg</a:t>
            </a:r>
          </a:p>
        </p:txBody>
      </p:sp>
      <p:sp>
        <p:nvSpPr>
          <p:cNvPr id="387" name="TextBox"/>
          <p:cNvSpPr txBox="1"/>
          <p:nvPr/>
        </p:nvSpPr>
        <p:spPr>
          <a:xfrm>
            <a:off x="700000" y="341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Portland cement</a:t>
            </a:r>
          </a:p>
        </p:txBody>
      </p:sp>
      <p:sp>
        <p:nvSpPr>
          <p:cNvPr id="11483" name="Rect"/>
          <p:cNvSpPr/>
          <p:nvPr/>
        </p:nvSpPr>
        <p:spPr>
          <a:xfrm>
            <a:off x="3800000" y="3440000"/>
            <a:ext cx="328846" cy="1900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993" name="TextBox"/>
          <p:cNvSpPr txBox="1"/>
          <p:nvPr/>
        </p:nvSpPr>
        <p:spPr>
          <a:xfrm>
            <a:off x="4208846" y="341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E67E22"/>
                </a:solidFill>
                <a:latin typeface="Arial" panose="020B0604020202020204" pitchFamily="34" charset="0"/>
              </a:rPr>
              <a:t>0.95 kg CO₂e/kg</a:t>
            </a:r>
          </a:p>
        </p:txBody>
      </p:sp>
      <p:sp>
        <p:nvSpPr>
          <p:cNvPr id="9638" name="TextBox"/>
          <p:cNvSpPr txBox="1"/>
          <p:nvPr/>
        </p:nvSpPr>
        <p:spPr>
          <a:xfrm>
            <a:off x="700000" y="373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Concrete (typ.)</a:t>
            </a:r>
          </a:p>
        </p:txBody>
      </p:sp>
      <p:sp>
        <p:nvSpPr>
          <p:cNvPr id="12251" name="Rect"/>
          <p:cNvSpPr/>
          <p:nvPr/>
        </p:nvSpPr>
        <p:spPr>
          <a:xfrm>
            <a:off x="3800000" y="3760000"/>
            <a:ext cx="80000" cy="19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48" name="TextBox"/>
          <p:cNvSpPr txBox="1"/>
          <p:nvPr/>
        </p:nvSpPr>
        <p:spPr>
          <a:xfrm>
            <a:off x="3960000" y="373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F99F3E"/>
                </a:solidFill>
                <a:latin typeface="Arial" panose="020B0604020202020204" pitchFamily="34" charset="0"/>
              </a:rPr>
              <a:t>0.13 kg CO₂e/kg</a:t>
            </a:r>
          </a:p>
        </p:txBody>
      </p:sp>
      <p:sp>
        <p:nvSpPr>
          <p:cNvPr id="6109" name="TextBox"/>
          <p:cNvSpPr txBox="1"/>
          <p:nvPr/>
        </p:nvSpPr>
        <p:spPr>
          <a:xfrm>
            <a:off x="700000" y="405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Brick (clay)</a:t>
            </a:r>
          </a:p>
        </p:txBody>
      </p:sp>
      <p:sp>
        <p:nvSpPr>
          <p:cNvPr id="11753" name="Rect"/>
          <p:cNvSpPr/>
          <p:nvPr/>
        </p:nvSpPr>
        <p:spPr>
          <a:xfrm>
            <a:off x="3800000" y="4080000"/>
            <a:ext cx="86538" cy="19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481" name="TextBox"/>
          <p:cNvSpPr txBox="1"/>
          <p:nvPr/>
        </p:nvSpPr>
        <p:spPr>
          <a:xfrm>
            <a:off x="3966538" y="405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F99F3E"/>
                </a:solidFill>
                <a:latin typeface="Arial" panose="020B0604020202020204" pitchFamily="34" charset="0"/>
              </a:rPr>
              <a:t>0.25 kg CO₂e/kg</a:t>
            </a:r>
          </a:p>
        </p:txBody>
      </p:sp>
      <p:sp>
        <p:nvSpPr>
          <p:cNvPr id="1946" name="TextBox"/>
          <p:cNvSpPr txBox="1"/>
          <p:nvPr/>
        </p:nvSpPr>
        <p:spPr>
          <a:xfrm>
            <a:off x="700000" y="437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Concrete block</a:t>
            </a:r>
          </a:p>
        </p:txBody>
      </p:sp>
      <p:sp>
        <p:nvSpPr>
          <p:cNvPr id="5288" name="Rect"/>
          <p:cNvSpPr/>
          <p:nvPr/>
        </p:nvSpPr>
        <p:spPr>
          <a:xfrm>
            <a:off x="3800000" y="4400000"/>
            <a:ext cx="80000" cy="19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21" name="TextBox"/>
          <p:cNvSpPr txBox="1"/>
          <p:nvPr/>
        </p:nvSpPr>
        <p:spPr>
          <a:xfrm>
            <a:off x="3960000" y="437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47994D"/>
                </a:solidFill>
                <a:latin typeface="Arial" panose="020B0604020202020204" pitchFamily="34" charset="0"/>
              </a:rPr>
              <a:t>0.1 kg CO₂e/kg</a:t>
            </a:r>
          </a:p>
        </p:txBody>
      </p:sp>
      <p:sp>
        <p:nvSpPr>
          <p:cNvPr id="7824" name="TextBox"/>
          <p:cNvSpPr txBox="1"/>
          <p:nvPr/>
        </p:nvSpPr>
        <p:spPr>
          <a:xfrm>
            <a:off x="700000" y="469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Timber (CLT)</a:t>
            </a:r>
          </a:p>
        </p:txBody>
      </p:sp>
      <p:sp>
        <p:nvSpPr>
          <p:cNvPr id="5877" name="Rect"/>
          <p:cNvSpPr/>
          <p:nvPr/>
        </p:nvSpPr>
        <p:spPr>
          <a:xfrm>
            <a:off x="3800000" y="4720000"/>
            <a:ext cx="155769" cy="19000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303" name="TextBox"/>
          <p:cNvSpPr txBox="1"/>
          <p:nvPr/>
        </p:nvSpPr>
        <p:spPr>
          <a:xfrm>
            <a:off x="4035769" y="469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8B5A2B"/>
                </a:solidFill>
                <a:latin typeface="Arial" panose="020B0604020202020204" pitchFamily="34" charset="0"/>
              </a:rPr>
              <a:t>0.45 kg CO₂e/kg</a:t>
            </a:r>
          </a:p>
        </p:txBody>
      </p:sp>
      <p:sp>
        <p:nvSpPr>
          <p:cNvPr id="674" name="TextBox"/>
          <p:cNvSpPr txBox="1"/>
          <p:nvPr/>
        </p:nvSpPr>
        <p:spPr>
          <a:xfrm>
            <a:off x="700000" y="501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Timber (sawn, kiln-dried)</a:t>
            </a:r>
          </a:p>
        </p:txBody>
      </p:sp>
      <p:sp>
        <p:nvSpPr>
          <p:cNvPr id="9064" name="Rect"/>
          <p:cNvSpPr/>
          <p:nvPr/>
        </p:nvSpPr>
        <p:spPr>
          <a:xfrm>
            <a:off x="3800000" y="5040000"/>
            <a:ext cx="80000" cy="19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433" name="TextBox"/>
          <p:cNvSpPr txBox="1"/>
          <p:nvPr/>
        </p:nvSpPr>
        <p:spPr>
          <a:xfrm>
            <a:off x="3960000" y="501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47994D"/>
                </a:solidFill>
                <a:latin typeface="Arial" panose="020B0604020202020204" pitchFamily="34" charset="0"/>
              </a:rPr>
              <a:t>0.2 kg CO₂e/kg</a:t>
            </a:r>
          </a:p>
        </p:txBody>
      </p:sp>
      <p:sp>
        <p:nvSpPr>
          <p:cNvPr id="10066" name="TextBox"/>
          <p:cNvSpPr txBox="1"/>
          <p:nvPr/>
        </p:nvSpPr>
        <p:spPr>
          <a:xfrm>
            <a:off x="700000" y="533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Glass (float)</a:t>
            </a:r>
          </a:p>
        </p:txBody>
      </p:sp>
      <p:sp>
        <p:nvSpPr>
          <p:cNvPr id="7239" name="Rect"/>
          <p:cNvSpPr/>
          <p:nvPr/>
        </p:nvSpPr>
        <p:spPr>
          <a:xfrm>
            <a:off x="3800000" y="5360000"/>
            <a:ext cx="484615" cy="19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365" name="TextBox"/>
          <p:cNvSpPr txBox="1"/>
          <p:nvPr/>
        </p:nvSpPr>
        <p:spPr>
          <a:xfrm>
            <a:off x="4364615" y="533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F99F3E"/>
                </a:solidFill>
                <a:latin typeface="Arial" panose="020B0604020202020204" pitchFamily="34" charset="0"/>
              </a:rPr>
              <a:t>1.4 kg CO₂e/kg</a:t>
            </a:r>
          </a:p>
        </p:txBody>
      </p:sp>
      <p:sp>
        <p:nvSpPr>
          <p:cNvPr id="2551" name="TextBox"/>
          <p:cNvSpPr txBox="1"/>
          <p:nvPr/>
        </p:nvSpPr>
        <p:spPr>
          <a:xfrm>
            <a:off x="700000" y="565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Plasterboard</a:t>
            </a:r>
          </a:p>
        </p:txBody>
      </p:sp>
      <p:sp>
        <p:nvSpPr>
          <p:cNvPr id="13868" name="Rect"/>
          <p:cNvSpPr/>
          <p:nvPr/>
        </p:nvSpPr>
        <p:spPr>
          <a:xfrm>
            <a:off x="3800000" y="5680000"/>
            <a:ext cx="135000" cy="19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45" name="TextBox"/>
          <p:cNvSpPr txBox="1"/>
          <p:nvPr/>
        </p:nvSpPr>
        <p:spPr>
          <a:xfrm>
            <a:off x="4015000" y="565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F99F3E"/>
                </a:solidFill>
                <a:latin typeface="Arial" panose="020B0604020202020204" pitchFamily="34" charset="0"/>
              </a:rPr>
              <a:t>0.39 kg CO₂e/kg</a:t>
            </a:r>
          </a:p>
        </p:txBody>
      </p:sp>
      <p:sp>
        <p:nvSpPr>
          <p:cNvPr id="2491" name="TextBox"/>
          <p:cNvSpPr txBox="1"/>
          <p:nvPr/>
        </p:nvSpPr>
        <p:spPr>
          <a:xfrm>
            <a:off x="700000" y="5970000"/>
            <a:ext cx="30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052E56"/>
                </a:solidFill>
                <a:latin typeface="Arial" panose="020B0604020202020204" pitchFamily="34" charset="0"/>
              </a:rPr>
              <a:t>Insulation (mineral wool)</a:t>
            </a:r>
          </a:p>
        </p:txBody>
      </p:sp>
      <p:sp>
        <p:nvSpPr>
          <p:cNvPr id="9833" name="Rect"/>
          <p:cNvSpPr/>
          <p:nvPr/>
        </p:nvSpPr>
        <p:spPr>
          <a:xfrm>
            <a:off x="3800000" y="6000000"/>
            <a:ext cx="450000" cy="19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56" name="TextBox"/>
          <p:cNvSpPr txBox="1"/>
          <p:nvPr/>
        </p:nvSpPr>
        <p:spPr>
          <a:xfrm>
            <a:off x="4330000" y="5970000"/>
            <a:ext cx="11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F99F3E"/>
                </a:solidFill>
                <a:latin typeface="Arial" panose="020B0604020202020204" pitchFamily="34" charset="0"/>
              </a:rPr>
              <a:t>1.3 kg CO₂e/kg</a:t>
            </a:r>
          </a:p>
        </p:txBody>
      </p:sp>
      <p:sp>
        <p:nvSpPr>
          <p:cNvPr id="9029" name="Rect"/>
          <p:cNvSpPr/>
          <p:nvPr/>
        </p:nvSpPr>
        <p:spPr>
          <a:xfrm>
            <a:off x="9700000" y="2400000"/>
            <a:ext cx="2000000" cy="37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05" name="TextBox"/>
          <p:cNvSpPr txBox="1"/>
          <p:nvPr/>
        </p:nvSpPr>
        <p:spPr>
          <a:xfrm>
            <a:off x="9850000" y="2500000"/>
            <a:ext cx="17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KEY INSIGHTS</a:t>
            </a:r>
          </a:p>
        </p:txBody>
      </p:sp>
      <p:sp>
        <p:nvSpPr>
          <p:cNvPr id="2273" name="TextBox"/>
          <p:cNvSpPr txBox="1"/>
          <p:nvPr/>
        </p:nvSpPr>
        <p:spPr>
          <a:xfrm>
            <a:off x="9850000" y="2950000"/>
            <a:ext cx="1700000" cy="30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200"/>
              </a:spcAft>
              <a:buNone/>
            </a:pPr>
            <a:r>
              <a:rPr lang="en-IE" sz="1000">
                <a:solidFill>
                  <a:srgbClr val="FFFFFF"/>
                </a:solidFill>
                <a:latin typeface="Arial" panose="020B0604020202020204" pitchFamily="34" charset="0"/>
              </a:rPr>
              <a:t>Aluminium = 12× worse than steel by kg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en-IE" sz="1000">
                <a:solidFill>
                  <a:srgbClr val="FFFFFF"/>
                </a:solidFill>
                <a:latin typeface="Arial" panose="020B0604020202020204" pitchFamily="34" charset="0"/>
              </a:rPr>
              <a:t>Recycled steel = 70% lower than virgin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en-IE" sz="1000">
                <a:solidFill>
                  <a:srgbClr val="FFFFFF"/>
                </a:solidFill>
                <a:latin typeface="Arial" panose="020B0604020202020204" pitchFamily="34" charset="0"/>
              </a:rPr>
              <a:t>Timber locks carbon in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en-IE" sz="1000">
                <a:solidFill>
                  <a:srgbClr val="FFFFFF"/>
                </a:solidFill>
                <a:latin typeface="Arial" panose="020B0604020202020204" pitchFamily="34" charset="0"/>
              </a:rPr>
              <a:t>Concrete blocks beat clay bricks</a:t>
            </a:r>
          </a:p>
          <a:p>
            <a:pPr marL="0" indent="0">
              <a:buNone/>
            </a:pPr>
            <a:r>
              <a:rPr lang="en-IE" sz="1000">
                <a:solidFill>
                  <a:srgbClr val="FFFFFF"/>
                </a:solidFill>
                <a:latin typeface="Arial" panose="020B0604020202020204" pitchFamily="34" charset="0"/>
              </a:rPr>
              <a:t>Insulation: high per kg, low per m²</a:t>
            </a:r>
          </a:p>
        </p:txBody>
      </p:sp>
      <p:sp>
        <p:nvSpPr>
          <p:cNvPr id="7791" name="TextBox"/>
          <p:cNvSpPr txBox="1"/>
          <p:nvPr/>
        </p:nvSpPr>
        <p:spPr>
          <a:xfrm>
            <a:off x="700000" y="6100000"/>
            <a:ext cx="11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50" i="1">
                <a:solidFill>
                  <a:srgbClr val="888888"/>
                </a:solidFill>
                <a:latin typeface="Arial" panose="020B0604020202020204" pitchFamily="34" charset="0"/>
              </a:rPr>
              <a:t>Source: ICE Database v3.0 (Inventory of Carbon and Energy), University of Bath / Circular Ecology</a:t>
            </a:r>
          </a:p>
        </p:txBody>
      </p:sp>
      <p:sp>
        <p:nvSpPr>
          <p:cNvPr id="10030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855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2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4  ·  WHAT YOU CAN DO</a:t>
            </a:r>
          </a:p>
        </p:txBody>
      </p:sp>
      <p:sp>
        <p:nvSpPr>
          <p:cNvPr id="9919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Five everyday site actions</a:t>
            </a:r>
          </a:p>
        </p:txBody>
      </p:sp>
      <p:sp>
        <p:nvSpPr>
          <p:cNvPr id="5239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i="1">
                <a:solidFill>
                  <a:srgbClr val="555555"/>
                </a:solidFill>
                <a:latin typeface="Arial" panose="020B0604020202020204" pitchFamily="34" charset="0"/>
              </a:rPr>
              <a:t>Things you control. Things that change the outcome. Starting Monday.</a:t>
            </a:r>
          </a:p>
        </p:txBody>
      </p:sp>
      <p:sp>
        <p:nvSpPr>
          <p:cNvPr id="5637" name="Rect"/>
          <p:cNvSpPr/>
          <p:nvPr/>
        </p:nvSpPr>
        <p:spPr>
          <a:xfrm>
            <a:off x="636000" y="2500000"/>
            <a:ext cx="208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872" name="Rect"/>
          <p:cNvSpPr/>
          <p:nvPr/>
        </p:nvSpPr>
        <p:spPr>
          <a:xfrm>
            <a:off x="636000" y="2500000"/>
            <a:ext cx="208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961" name="TextBox"/>
          <p:cNvSpPr txBox="1"/>
          <p:nvPr/>
        </p:nvSpPr>
        <p:spPr>
          <a:xfrm>
            <a:off x="636000" y="2600000"/>
            <a:ext cx="20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000" b="1">
                <a:solidFill>
                  <a:srgbClr val="FFFFFF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920" name="TextBox"/>
          <p:cNvSpPr txBox="1"/>
          <p:nvPr/>
        </p:nvSpPr>
        <p:spPr>
          <a:xfrm>
            <a:off x="636000" y="3150000"/>
            <a:ext cx="20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5400" b="1">
                <a:solidFill>
                  <a:srgbClr val="052E56"/>
                </a:solidFill>
                <a:latin typeface="Arial" panose="020B0604020202020204" pitchFamily="34" charset="0"/>
              </a:rPr>
              <a:t>☑</a:t>
            </a:r>
          </a:p>
        </p:txBody>
      </p:sp>
      <p:sp>
        <p:nvSpPr>
          <p:cNvPr id="8216" name="TextBox"/>
          <p:cNvSpPr txBox="1"/>
          <p:nvPr/>
        </p:nvSpPr>
        <p:spPr>
          <a:xfrm>
            <a:off x="786000" y="4000000"/>
            <a:ext cx="17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Order accurately</a:t>
            </a:r>
          </a:p>
        </p:txBody>
      </p:sp>
      <p:sp>
        <p:nvSpPr>
          <p:cNvPr id="4624" name="TextBox"/>
          <p:cNvSpPr txBox="1"/>
          <p:nvPr/>
        </p:nvSpPr>
        <p:spPr>
          <a:xfrm>
            <a:off x="786000" y="4800000"/>
            <a:ext cx="178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Overordering is the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single biggest cause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of avoidable waste</a:t>
            </a:r>
          </a:p>
        </p:txBody>
      </p:sp>
      <p:sp>
        <p:nvSpPr>
          <p:cNvPr id="10138" name="Rect"/>
          <p:cNvSpPr/>
          <p:nvPr/>
        </p:nvSpPr>
        <p:spPr>
          <a:xfrm>
            <a:off x="2846000" y="2500000"/>
            <a:ext cx="208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208" name="Rect"/>
          <p:cNvSpPr/>
          <p:nvPr/>
        </p:nvSpPr>
        <p:spPr>
          <a:xfrm>
            <a:off x="2846000" y="2500000"/>
            <a:ext cx="2080000" cy="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81" name="TextBox"/>
          <p:cNvSpPr txBox="1"/>
          <p:nvPr/>
        </p:nvSpPr>
        <p:spPr>
          <a:xfrm>
            <a:off x="2846000" y="2600000"/>
            <a:ext cx="20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000" b="1">
                <a:solidFill>
                  <a:srgbClr val="FFFFFF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8265" name="TextBox"/>
          <p:cNvSpPr txBox="1"/>
          <p:nvPr/>
        </p:nvSpPr>
        <p:spPr>
          <a:xfrm>
            <a:off x="2846000" y="3150000"/>
            <a:ext cx="20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5400" b="1">
                <a:solidFill>
                  <a:srgbClr val="DF5327"/>
                </a:solidFill>
                <a:latin typeface="Arial" panose="020B0604020202020204" pitchFamily="34" charset="0"/>
              </a:rPr>
              <a:t>☂</a:t>
            </a:r>
          </a:p>
        </p:txBody>
      </p:sp>
      <p:sp>
        <p:nvSpPr>
          <p:cNvPr id="9823" name="TextBox"/>
          <p:cNvSpPr txBox="1"/>
          <p:nvPr/>
        </p:nvSpPr>
        <p:spPr>
          <a:xfrm>
            <a:off x="2996000" y="4000000"/>
            <a:ext cx="17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Protect on delivery</a:t>
            </a:r>
          </a:p>
        </p:txBody>
      </p:sp>
      <p:sp>
        <p:nvSpPr>
          <p:cNvPr id="4885" name="TextBox"/>
          <p:cNvSpPr txBox="1"/>
          <p:nvPr/>
        </p:nvSpPr>
        <p:spPr>
          <a:xfrm>
            <a:off x="2996000" y="4800000"/>
            <a:ext cx="178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Damaged materials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become waste — not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part of the building</a:t>
            </a:r>
          </a:p>
        </p:txBody>
      </p:sp>
      <p:sp>
        <p:nvSpPr>
          <p:cNvPr id="8197" name="Rect"/>
          <p:cNvSpPr/>
          <p:nvPr/>
        </p:nvSpPr>
        <p:spPr>
          <a:xfrm>
            <a:off x="5056000" y="2500000"/>
            <a:ext cx="208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186" name="Rect"/>
          <p:cNvSpPr/>
          <p:nvPr/>
        </p:nvSpPr>
        <p:spPr>
          <a:xfrm>
            <a:off x="5056000" y="2500000"/>
            <a:ext cx="2080000" cy="5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891" name="TextBox"/>
          <p:cNvSpPr txBox="1"/>
          <p:nvPr/>
        </p:nvSpPr>
        <p:spPr>
          <a:xfrm>
            <a:off x="5056000" y="2600000"/>
            <a:ext cx="20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000" b="1">
                <a:solidFill>
                  <a:srgbClr val="FFFFFF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4351" name="TextBox"/>
          <p:cNvSpPr txBox="1"/>
          <p:nvPr/>
        </p:nvSpPr>
        <p:spPr>
          <a:xfrm>
            <a:off x="5056000" y="3150000"/>
            <a:ext cx="20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5400" b="1">
                <a:solidFill>
                  <a:srgbClr val="47994D"/>
                </a:solidFill>
                <a:latin typeface="Arial" panose="020B0604020202020204" pitchFamily="34" charset="0"/>
              </a:rPr>
              <a:t>♻</a:t>
            </a:r>
          </a:p>
        </p:txBody>
      </p:sp>
      <p:sp>
        <p:nvSpPr>
          <p:cNvPr id="9688" name="TextBox"/>
          <p:cNvSpPr txBox="1"/>
          <p:nvPr/>
        </p:nvSpPr>
        <p:spPr>
          <a:xfrm>
            <a:off x="5206000" y="4000000"/>
            <a:ext cx="17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Reuse offcuts</a:t>
            </a:r>
          </a:p>
        </p:txBody>
      </p:sp>
      <p:sp>
        <p:nvSpPr>
          <p:cNvPr id="10076" name="TextBox"/>
          <p:cNvSpPr txBox="1"/>
          <p:nvPr/>
        </p:nvSpPr>
        <p:spPr>
          <a:xfrm>
            <a:off x="5206000" y="4800000"/>
            <a:ext cx="178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Timber, steel, blocks —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offcuts often have a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second use on-site</a:t>
            </a:r>
          </a:p>
        </p:txBody>
      </p:sp>
      <p:sp>
        <p:nvSpPr>
          <p:cNvPr id="13809" name="Rect"/>
          <p:cNvSpPr/>
          <p:nvPr/>
        </p:nvSpPr>
        <p:spPr>
          <a:xfrm>
            <a:off x="7266000" y="2500000"/>
            <a:ext cx="208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544" name="Rect"/>
          <p:cNvSpPr/>
          <p:nvPr/>
        </p:nvSpPr>
        <p:spPr>
          <a:xfrm>
            <a:off x="7266000" y="2500000"/>
            <a:ext cx="2080000" cy="50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530" name="TextBox"/>
          <p:cNvSpPr txBox="1"/>
          <p:nvPr/>
        </p:nvSpPr>
        <p:spPr>
          <a:xfrm>
            <a:off x="7266000" y="2600000"/>
            <a:ext cx="20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000" b="1">
                <a:solidFill>
                  <a:srgbClr val="FFFFFF"/>
                </a:solidFill>
                <a:latin typeface="Arial" panose="020B0604020202020204" pitchFamily="34" charset="0"/>
              </a:rPr>
              <a:t>04</a:t>
            </a:r>
          </a:p>
        </p:txBody>
      </p:sp>
      <p:sp>
        <p:nvSpPr>
          <p:cNvPr id="2702" name="TextBox"/>
          <p:cNvSpPr txBox="1"/>
          <p:nvPr/>
        </p:nvSpPr>
        <p:spPr>
          <a:xfrm>
            <a:off x="7266000" y="3150000"/>
            <a:ext cx="20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5400" b="1">
                <a:solidFill>
                  <a:srgbClr val="0E7765"/>
                </a:solidFill>
                <a:latin typeface="Arial" panose="020B0604020202020204" pitchFamily="34" charset="0"/>
              </a:rPr>
              <a:t>⚘</a:t>
            </a:r>
          </a:p>
        </p:txBody>
      </p:sp>
      <p:sp>
        <p:nvSpPr>
          <p:cNvPr id="5748" name="TextBox"/>
          <p:cNvSpPr txBox="1"/>
          <p:nvPr/>
        </p:nvSpPr>
        <p:spPr>
          <a:xfrm>
            <a:off x="7416000" y="4000000"/>
            <a:ext cx="17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Choose lower-carbon</a:t>
            </a:r>
          </a:p>
        </p:txBody>
      </p:sp>
      <p:sp>
        <p:nvSpPr>
          <p:cNvPr id="4100" name="TextBox"/>
          <p:cNvSpPr txBox="1"/>
          <p:nvPr/>
        </p:nvSpPr>
        <p:spPr>
          <a:xfrm>
            <a:off x="7416000" y="4800000"/>
            <a:ext cx="178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Where specs allow: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GGBS over Portland,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recycled over virgin</a:t>
            </a:r>
          </a:p>
        </p:txBody>
      </p:sp>
      <p:sp>
        <p:nvSpPr>
          <p:cNvPr id="14140" name="Rect"/>
          <p:cNvSpPr/>
          <p:nvPr/>
        </p:nvSpPr>
        <p:spPr>
          <a:xfrm>
            <a:off x="9476000" y="2500000"/>
            <a:ext cx="2080000" cy="35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821" name="Rect"/>
          <p:cNvSpPr/>
          <p:nvPr/>
        </p:nvSpPr>
        <p:spPr>
          <a:xfrm>
            <a:off x="9476000" y="2500000"/>
            <a:ext cx="2080000" cy="50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83" name="TextBox"/>
          <p:cNvSpPr txBox="1"/>
          <p:nvPr/>
        </p:nvSpPr>
        <p:spPr>
          <a:xfrm>
            <a:off x="9476000" y="2600000"/>
            <a:ext cx="208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000" b="1">
                <a:solidFill>
                  <a:srgbClr val="FFFFFF"/>
                </a:solidFill>
                <a:latin typeface="Arial" panose="020B0604020202020204" pitchFamily="34" charset="0"/>
              </a:rPr>
              <a:t>05</a:t>
            </a:r>
          </a:p>
        </p:txBody>
      </p:sp>
      <p:sp>
        <p:nvSpPr>
          <p:cNvPr id="6366" name="TextBox"/>
          <p:cNvSpPr txBox="1"/>
          <p:nvPr/>
        </p:nvSpPr>
        <p:spPr>
          <a:xfrm>
            <a:off x="9476000" y="3150000"/>
            <a:ext cx="20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5400" b="1">
                <a:solidFill>
                  <a:srgbClr val="F99F3E"/>
                </a:solidFill>
                <a:latin typeface="Arial" panose="020B0604020202020204" pitchFamily="34" charset="0"/>
              </a:rPr>
              <a:t>✎</a:t>
            </a:r>
          </a:p>
        </p:txBody>
      </p:sp>
      <p:sp>
        <p:nvSpPr>
          <p:cNvPr id="1322" name="TextBox"/>
          <p:cNvSpPr txBox="1"/>
          <p:nvPr/>
        </p:nvSpPr>
        <p:spPr>
          <a:xfrm>
            <a:off x="9626000" y="4000000"/>
            <a:ext cx="1780000" cy="7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Record your data</a:t>
            </a:r>
          </a:p>
        </p:txBody>
      </p:sp>
      <p:sp>
        <p:nvSpPr>
          <p:cNvPr id="6317" name="TextBox"/>
          <p:cNvSpPr txBox="1"/>
          <p:nvPr/>
        </p:nvSpPr>
        <p:spPr>
          <a:xfrm>
            <a:off x="9626000" y="4800000"/>
            <a:ext cx="178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EPDs, quantities,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transport distances —</a:t>
            </a:r>
          </a:p>
          <a:p>
            <a:pPr marL="0" indent="0" algn="ctr">
              <a:spcAft>
                <a:spcPts val="20"/>
              </a:spcAft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they feed reporting</a:t>
            </a:r>
          </a:p>
        </p:txBody>
      </p:sp>
      <p:sp>
        <p:nvSpPr>
          <p:cNvPr id="215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9889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24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4  ·  THE IMPACT</a:t>
            </a:r>
          </a:p>
        </p:txBody>
      </p:sp>
      <p:sp>
        <p:nvSpPr>
          <p:cNvPr id="127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Do these matter? The data says yes.</a:t>
            </a:r>
          </a:p>
        </p:txBody>
      </p:sp>
      <p:sp>
        <p:nvSpPr>
          <p:cNvPr id="9982" name="Rect"/>
          <p:cNvSpPr/>
          <p:nvPr/>
        </p:nvSpPr>
        <p:spPr>
          <a:xfrm>
            <a:off x="700000" y="2200000"/>
            <a:ext cx="5300000" cy="3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113" name="TextBox"/>
          <p:cNvSpPr txBox="1"/>
          <p:nvPr/>
        </p:nvSpPr>
        <p:spPr>
          <a:xfrm>
            <a:off x="900000" y="2400000"/>
            <a:ext cx="50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DF5327"/>
                </a:solidFill>
                <a:latin typeface="Arial" panose="020B0604020202020204" pitchFamily="34" charset="0"/>
              </a:rPr>
              <a:t>WHAT THE RESEARCH SHOWS</a:t>
            </a:r>
          </a:p>
        </p:txBody>
      </p:sp>
      <p:sp>
        <p:nvSpPr>
          <p:cNvPr id="6848" name="TextBox"/>
          <p:cNvSpPr txBox="1"/>
          <p:nvPr/>
        </p:nvSpPr>
        <p:spPr>
          <a:xfrm>
            <a:off x="900000" y="2900000"/>
            <a:ext cx="50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8000" b="1">
                <a:solidFill>
                  <a:srgbClr val="FFFFFF"/>
                </a:solidFill>
                <a:latin typeface="Arial" panose="020B0604020202020204" pitchFamily="34" charset="0"/>
              </a:rPr>
              <a:t>10–20%</a:t>
            </a:r>
          </a:p>
        </p:txBody>
      </p:sp>
      <p:sp>
        <p:nvSpPr>
          <p:cNvPr id="10048" name="TextBox"/>
          <p:cNvSpPr txBox="1"/>
          <p:nvPr/>
        </p:nvSpPr>
        <p:spPr>
          <a:xfrm>
            <a:off x="900000" y="4500000"/>
            <a:ext cx="5000000" cy="8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>
                <a:solidFill>
                  <a:srgbClr val="FFFFFF"/>
                </a:solidFill>
                <a:latin typeface="Arial" panose="020B0604020202020204" pitchFamily="34" charset="0"/>
              </a:rPr>
              <a:t>of a building's embodied carbon can be reduced through site practice changes alone — without adding to construction cost.</a:t>
            </a:r>
          </a:p>
        </p:txBody>
      </p:sp>
      <p:sp>
        <p:nvSpPr>
          <p:cNvPr id="6767" name="TextBox"/>
          <p:cNvSpPr txBox="1"/>
          <p:nvPr/>
        </p:nvSpPr>
        <p:spPr>
          <a:xfrm>
            <a:off x="6300000" y="2200000"/>
            <a:ext cx="5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WHERE THE SAVINGS COME FROM</a:t>
            </a:r>
          </a:p>
        </p:txBody>
      </p:sp>
      <p:sp>
        <p:nvSpPr>
          <p:cNvPr id="9833" name="TextBox"/>
          <p:cNvSpPr txBox="1"/>
          <p:nvPr/>
        </p:nvSpPr>
        <p:spPr>
          <a:xfrm>
            <a:off x="6300000" y="2900000"/>
            <a:ext cx="3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Avoiding overordering</a:t>
            </a:r>
          </a:p>
        </p:txBody>
      </p:sp>
      <p:sp>
        <p:nvSpPr>
          <p:cNvPr id="8416" name="Rect"/>
          <p:cNvSpPr/>
          <p:nvPr/>
        </p:nvSpPr>
        <p:spPr>
          <a:xfrm>
            <a:off x="9550000" y="2950000"/>
            <a:ext cx="2000000" cy="1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439" name="TextBox"/>
          <p:cNvSpPr txBox="1"/>
          <p:nvPr/>
        </p:nvSpPr>
        <p:spPr>
          <a:xfrm>
            <a:off x="11630000" y="2900000"/>
            <a:ext cx="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~40%</a:t>
            </a:r>
          </a:p>
        </p:txBody>
      </p:sp>
      <p:sp>
        <p:nvSpPr>
          <p:cNvPr id="4737" name="TextBox"/>
          <p:cNvSpPr txBox="1"/>
          <p:nvPr/>
        </p:nvSpPr>
        <p:spPr>
          <a:xfrm>
            <a:off x="6300000" y="3260000"/>
            <a:ext cx="3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Reusing offcuts on-site</a:t>
            </a:r>
          </a:p>
        </p:txBody>
      </p:sp>
      <p:sp>
        <p:nvSpPr>
          <p:cNvPr id="9104" name="Rect"/>
          <p:cNvSpPr/>
          <p:nvPr/>
        </p:nvSpPr>
        <p:spPr>
          <a:xfrm>
            <a:off x="9550000" y="3310000"/>
            <a:ext cx="1250000" cy="1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11" name="TextBox"/>
          <p:cNvSpPr txBox="1"/>
          <p:nvPr/>
        </p:nvSpPr>
        <p:spPr>
          <a:xfrm>
            <a:off x="10880000" y="3260000"/>
            <a:ext cx="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~25%</a:t>
            </a:r>
          </a:p>
        </p:txBody>
      </p:sp>
      <p:sp>
        <p:nvSpPr>
          <p:cNvPr id="1819" name="TextBox"/>
          <p:cNvSpPr txBox="1"/>
          <p:nvPr/>
        </p:nvSpPr>
        <p:spPr>
          <a:xfrm>
            <a:off x="6300000" y="3620000"/>
            <a:ext cx="3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Specifying lower-carbon materials</a:t>
            </a:r>
          </a:p>
        </p:txBody>
      </p:sp>
      <p:sp>
        <p:nvSpPr>
          <p:cNvPr id="5494" name="Rect"/>
          <p:cNvSpPr/>
          <p:nvPr/>
        </p:nvSpPr>
        <p:spPr>
          <a:xfrm>
            <a:off x="9550000" y="3670000"/>
            <a:ext cx="1000000" cy="1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69" name="TextBox"/>
          <p:cNvSpPr txBox="1"/>
          <p:nvPr/>
        </p:nvSpPr>
        <p:spPr>
          <a:xfrm>
            <a:off x="10630000" y="3620000"/>
            <a:ext cx="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47994D"/>
                </a:solidFill>
                <a:latin typeface="Arial" panose="020B0604020202020204" pitchFamily="34" charset="0"/>
              </a:rPr>
              <a:t>~20%</a:t>
            </a:r>
          </a:p>
        </p:txBody>
      </p:sp>
      <p:sp>
        <p:nvSpPr>
          <p:cNvPr id="4603" name="TextBox"/>
          <p:cNvSpPr txBox="1"/>
          <p:nvPr/>
        </p:nvSpPr>
        <p:spPr>
          <a:xfrm>
            <a:off x="6300000" y="3980000"/>
            <a:ext cx="3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Better delivery protection</a:t>
            </a:r>
          </a:p>
        </p:txBody>
      </p:sp>
      <p:sp>
        <p:nvSpPr>
          <p:cNvPr id="7118" name="Rect"/>
          <p:cNvSpPr/>
          <p:nvPr/>
        </p:nvSpPr>
        <p:spPr>
          <a:xfrm>
            <a:off x="9550000" y="4030000"/>
            <a:ext cx="500000" cy="18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419" name="TextBox"/>
          <p:cNvSpPr txBox="1"/>
          <p:nvPr/>
        </p:nvSpPr>
        <p:spPr>
          <a:xfrm>
            <a:off x="10130000" y="3980000"/>
            <a:ext cx="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E7765"/>
                </a:solidFill>
                <a:latin typeface="Arial" panose="020B0604020202020204" pitchFamily="34" charset="0"/>
              </a:rPr>
              <a:t>~10%</a:t>
            </a:r>
          </a:p>
        </p:txBody>
      </p:sp>
      <p:sp>
        <p:nvSpPr>
          <p:cNvPr id="6777" name="TextBox"/>
          <p:cNvSpPr txBox="1"/>
          <p:nvPr/>
        </p:nvSpPr>
        <p:spPr>
          <a:xfrm>
            <a:off x="6300000" y="4340000"/>
            <a:ext cx="3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Improved waste segregation</a:t>
            </a:r>
          </a:p>
        </p:txBody>
      </p:sp>
      <p:sp>
        <p:nvSpPr>
          <p:cNvPr id="7136" name="Rect"/>
          <p:cNvSpPr/>
          <p:nvPr/>
        </p:nvSpPr>
        <p:spPr>
          <a:xfrm>
            <a:off x="9550000" y="4390000"/>
            <a:ext cx="250000" cy="18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17" name="TextBox"/>
          <p:cNvSpPr txBox="1"/>
          <p:nvPr/>
        </p:nvSpPr>
        <p:spPr>
          <a:xfrm>
            <a:off x="9880000" y="4340000"/>
            <a:ext cx="6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F99F3E"/>
                </a:solidFill>
                <a:latin typeface="Arial" panose="020B0604020202020204" pitchFamily="34" charset="0"/>
              </a:rPr>
              <a:t>~5%</a:t>
            </a:r>
          </a:p>
        </p:txBody>
      </p:sp>
      <p:sp>
        <p:nvSpPr>
          <p:cNvPr id="7292" name="TextBox"/>
          <p:cNvSpPr txBox="1"/>
          <p:nvPr/>
        </p:nvSpPr>
        <p:spPr>
          <a:xfrm>
            <a:off x="6300000" y="5050000"/>
            <a:ext cx="54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Source: UCL Bartlett Institute of Sustainable Heritage; ICE Embodied Carbon Database; Bionova / One Click LCA (2018) The Embodied Carbon Review</a:t>
            </a:r>
          </a:p>
        </p:txBody>
      </p:sp>
      <p:sp>
        <p:nvSpPr>
          <p:cNvPr id="9654" name="TextBox"/>
          <p:cNvSpPr txBox="1"/>
          <p:nvPr/>
        </p:nvSpPr>
        <p:spPr>
          <a:xfrm>
            <a:off x="300000" y="6450000"/>
            <a:ext cx="10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INSIDE-CoVE  |  T3.3 Circular Economy Skills  |  Course 3, Module 1</a:t>
            </a:r>
          </a:p>
        </p:txBody>
      </p:sp>
      <p:sp>
        <p:nvSpPr>
          <p:cNvPr id="139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SESSION 4  ·  PLAN OF ACTION</a:t>
            </a:r>
          </a:p>
        </p:txBody>
      </p:sp>
      <p:sp>
        <p:nvSpPr>
          <p:cNvPr id="465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400" b="1">
                <a:solidFill>
                  <a:srgbClr val="052E56"/>
                </a:solidFill>
                <a:latin typeface="Arial" panose="020B0604020202020204" pitchFamily="34" charset="0"/>
              </a:rPr>
              <a:t>From learning to doing: your site action plan</a:t>
            </a:r>
          </a:p>
        </p:txBody>
      </p:sp>
      <p:sp>
        <p:nvSpPr>
          <p:cNvPr id="2761" name="TextBox"/>
          <p:cNvSpPr txBox="1"/>
          <p:nvPr/>
        </p:nvSpPr>
        <p:spPr>
          <a:xfrm>
            <a:off x="700000" y="17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Fill this in for your next site. One action per row. Set a date.</a:t>
            </a:r>
          </a:p>
        </p:txBody>
      </p:sp>
      <p:sp>
        <p:nvSpPr>
          <p:cNvPr id="14348" name="Rect"/>
          <p:cNvSpPr/>
          <p:nvPr/>
        </p:nvSpPr>
        <p:spPr>
          <a:xfrm>
            <a:off x="700000" y="2400000"/>
            <a:ext cx="2400000" cy="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853" name="TextBox"/>
          <p:cNvSpPr txBox="1"/>
          <p:nvPr/>
        </p:nvSpPr>
        <p:spPr>
          <a:xfrm>
            <a:off x="850000" y="2500000"/>
            <a:ext cx="2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FFFFFF"/>
                </a:solidFill>
                <a:latin typeface="Arial" panose="020B0604020202020204" pitchFamily="34" charset="0"/>
              </a:rPr>
              <a:t>Action area</a:t>
            </a:r>
          </a:p>
        </p:txBody>
      </p:sp>
      <p:sp>
        <p:nvSpPr>
          <p:cNvPr id="10776" name="Rect"/>
          <p:cNvSpPr/>
          <p:nvPr/>
        </p:nvSpPr>
        <p:spPr>
          <a:xfrm>
            <a:off x="3100000" y="2400000"/>
            <a:ext cx="4400000" cy="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39" name="TextBox"/>
          <p:cNvSpPr txBox="1"/>
          <p:nvPr/>
        </p:nvSpPr>
        <p:spPr>
          <a:xfrm>
            <a:off x="3250000" y="2500000"/>
            <a:ext cx="4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FFFFFF"/>
                </a:solidFill>
                <a:latin typeface="Arial" panose="020B0604020202020204" pitchFamily="34" charset="0"/>
              </a:rPr>
              <a:t>What I will do specifically</a:t>
            </a:r>
          </a:p>
        </p:txBody>
      </p:sp>
      <p:sp>
        <p:nvSpPr>
          <p:cNvPr id="12591" name="Rect"/>
          <p:cNvSpPr/>
          <p:nvPr/>
        </p:nvSpPr>
        <p:spPr>
          <a:xfrm>
            <a:off x="7500000" y="2400000"/>
            <a:ext cx="2200000" cy="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78" name="TextBox"/>
          <p:cNvSpPr txBox="1"/>
          <p:nvPr/>
        </p:nvSpPr>
        <p:spPr>
          <a:xfrm>
            <a:off x="7650000" y="2500000"/>
            <a:ext cx="19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FFFFFF"/>
                </a:solidFill>
                <a:latin typeface="Arial" panose="020B0604020202020204" pitchFamily="34" charset="0"/>
              </a:rPr>
              <a:t>Who needs to know</a:t>
            </a:r>
          </a:p>
        </p:txBody>
      </p:sp>
      <p:sp>
        <p:nvSpPr>
          <p:cNvPr id="9029" name="Rect"/>
          <p:cNvSpPr/>
          <p:nvPr/>
        </p:nvSpPr>
        <p:spPr>
          <a:xfrm>
            <a:off x="9700000" y="2400000"/>
            <a:ext cx="1700000" cy="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05" name="TextBox"/>
          <p:cNvSpPr txBox="1"/>
          <p:nvPr/>
        </p:nvSpPr>
        <p:spPr>
          <a:xfrm>
            <a:off x="9850000" y="2500000"/>
            <a:ext cx="1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FFFFFF"/>
                </a:solidFill>
                <a:latin typeface="Arial" panose="020B0604020202020204" pitchFamily="34" charset="0"/>
              </a:rPr>
              <a:t>By when</a:t>
            </a:r>
          </a:p>
        </p:txBody>
      </p:sp>
      <p:sp>
        <p:nvSpPr>
          <p:cNvPr id="13787" name="Rect"/>
          <p:cNvSpPr/>
          <p:nvPr/>
        </p:nvSpPr>
        <p:spPr>
          <a:xfrm>
            <a:off x="700000" y="2800000"/>
            <a:ext cx="24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963" name="TextBox"/>
          <p:cNvSpPr txBox="1"/>
          <p:nvPr/>
        </p:nvSpPr>
        <p:spPr>
          <a:xfrm>
            <a:off x="850000" y="295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01  Order accurately</a:t>
            </a:r>
          </a:p>
        </p:txBody>
      </p:sp>
      <p:sp>
        <p:nvSpPr>
          <p:cNvPr id="7150" name="Rect"/>
          <p:cNvSpPr/>
          <p:nvPr/>
        </p:nvSpPr>
        <p:spPr>
          <a:xfrm>
            <a:off x="3100000" y="2800000"/>
            <a:ext cx="44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3560" name="Rect"/>
          <p:cNvSpPr/>
          <p:nvPr/>
        </p:nvSpPr>
        <p:spPr>
          <a:xfrm>
            <a:off x="7500000" y="2800000"/>
            <a:ext cx="22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282" name="Rect"/>
          <p:cNvSpPr/>
          <p:nvPr/>
        </p:nvSpPr>
        <p:spPr>
          <a:xfrm>
            <a:off x="9700000" y="2800000"/>
            <a:ext cx="17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4047" name="Rect"/>
          <p:cNvSpPr/>
          <p:nvPr/>
        </p:nvSpPr>
        <p:spPr>
          <a:xfrm>
            <a:off x="700000" y="3420000"/>
            <a:ext cx="24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41" name="TextBox"/>
          <p:cNvSpPr txBox="1"/>
          <p:nvPr/>
        </p:nvSpPr>
        <p:spPr>
          <a:xfrm>
            <a:off x="850000" y="357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02  Protect on delivery</a:t>
            </a:r>
          </a:p>
        </p:txBody>
      </p:sp>
      <p:sp>
        <p:nvSpPr>
          <p:cNvPr id="9415" name="Rect"/>
          <p:cNvSpPr/>
          <p:nvPr/>
        </p:nvSpPr>
        <p:spPr>
          <a:xfrm>
            <a:off x="3100000" y="3420000"/>
            <a:ext cx="44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3603" name="Rect"/>
          <p:cNvSpPr/>
          <p:nvPr/>
        </p:nvSpPr>
        <p:spPr>
          <a:xfrm>
            <a:off x="7500000" y="3420000"/>
            <a:ext cx="22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1743" name="Rect"/>
          <p:cNvSpPr/>
          <p:nvPr/>
        </p:nvSpPr>
        <p:spPr>
          <a:xfrm>
            <a:off x="9700000" y="3420000"/>
            <a:ext cx="17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157" name="Rect"/>
          <p:cNvSpPr/>
          <p:nvPr/>
        </p:nvSpPr>
        <p:spPr>
          <a:xfrm>
            <a:off x="700000" y="4040000"/>
            <a:ext cx="24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536" name="TextBox"/>
          <p:cNvSpPr txBox="1"/>
          <p:nvPr/>
        </p:nvSpPr>
        <p:spPr>
          <a:xfrm>
            <a:off x="850000" y="419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03  Reuse offcuts</a:t>
            </a:r>
          </a:p>
        </p:txBody>
      </p:sp>
      <p:sp>
        <p:nvSpPr>
          <p:cNvPr id="7904" name="Rect"/>
          <p:cNvSpPr/>
          <p:nvPr/>
        </p:nvSpPr>
        <p:spPr>
          <a:xfrm>
            <a:off x="3100000" y="4040000"/>
            <a:ext cx="44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438" name="Rect"/>
          <p:cNvSpPr/>
          <p:nvPr/>
        </p:nvSpPr>
        <p:spPr>
          <a:xfrm>
            <a:off x="7500000" y="4040000"/>
            <a:ext cx="22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6852" name="Rect"/>
          <p:cNvSpPr/>
          <p:nvPr/>
        </p:nvSpPr>
        <p:spPr>
          <a:xfrm>
            <a:off x="9700000" y="4040000"/>
            <a:ext cx="17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8667" name="Rect"/>
          <p:cNvSpPr/>
          <p:nvPr/>
        </p:nvSpPr>
        <p:spPr>
          <a:xfrm>
            <a:off x="700000" y="4660000"/>
            <a:ext cx="24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090" name="TextBox"/>
          <p:cNvSpPr txBox="1"/>
          <p:nvPr/>
        </p:nvSpPr>
        <p:spPr>
          <a:xfrm>
            <a:off x="850000" y="481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04  Choose lower-carbon material</a:t>
            </a:r>
          </a:p>
        </p:txBody>
      </p:sp>
      <p:sp>
        <p:nvSpPr>
          <p:cNvPr id="8320" name="Rect"/>
          <p:cNvSpPr/>
          <p:nvPr/>
        </p:nvSpPr>
        <p:spPr>
          <a:xfrm>
            <a:off x="3100000" y="4660000"/>
            <a:ext cx="44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4297" name="Rect"/>
          <p:cNvSpPr/>
          <p:nvPr/>
        </p:nvSpPr>
        <p:spPr>
          <a:xfrm>
            <a:off x="7500000" y="4660000"/>
            <a:ext cx="22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3529" name="Rect"/>
          <p:cNvSpPr/>
          <p:nvPr/>
        </p:nvSpPr>
        <p:spPr>
          <a:xfrm>
            <a:off x="9700000" y="4660000"/>
            <a:ext cx="1700000" cy="620000"/>
          </a:xfrm>
          <a:prstGeom prst="rect">
            <a:avLst/>
          </a:prstGeom>
          <a:solidFill>
            <a:srgbClr val="F4F4F4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375" name="Rect"/>
          <p:cNvSpPr/>
          <p:nvPr/>
        </p:nvSpPr>
        <p:spPr>
          <a:xfrm>
            <a:off x="700000" y="5280000"/>
            <a:ext cx="24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8663" name="TextBox"/>
          <p:cNvSpPr txBox="1"/>
          <p:nvPr/>
        </p:nvSpPr>
        <p:spPr>
          <a:xfrm>
            <a:off x="850000" y="5430000"/>
            <a:ext cx="2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05  Record material data</a:t>
            </a:r>
          </a:p>
        </p:txBody>
      </p:sp>
      <p:sp>
        <p:nvSpPr>
          <p:cNvPr id="13714" name="Rect"/>
          <p:cNvSpPr/>
          <p:nvPr/>
        </p:nvSpPr>
        <p:spPr>
          <a:xfrm>
            <a:off x="3100000" y="5280000"/>
            <a:ext cx="44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705" name="Rect"/>
          <p:cNvSpPr/>
          <p:nvPr/>
        </p:nvSpPr>
        <p:spPr>
          <a:xfrm>
            <a:off x="7500000" y="5280000"/>
            <a:ext cx="22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199" name="Rect"/>
          <p:cNvSpPr/>
          <p:nvPr/>
        </p:nvSpPr>
        <p:spPr>
          <a:xfrm>
            <a:off x="9700000" y="5280000"/>
            <a:ext cx="1700000" cy="620000"/>
          </a:xfrm>
          <a:prstGeom prst="rect">
            <a:avLst/>
          </a:prstGeom>
          <a:solidFill>
            <a:srgbClr val="FAFAFA"/>
          </a:solidFill>
          <a:ln w="6350">
            <a:solidFill>
              <a:srgbClr val="CCCCC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791" name="TextBox"/>
          <p:cNvSpPr txBox="1"/>
          <p:nvPr/>
        </p:nvSpPr>
        <p:spPr>
          <a:xfrm>
            <a:off x="700000" y="610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555555"/>
                </a:solidFill>
                <a:latin typeface="Arial" panose="020B0604020202020204" pitchFamily="34" charset="0"/>
              </a:rPr>
              <a:t>MY SIGNATURE / COMMITMENT</a:t>
            </a:r>
          </a:p>
        </p:txBody>
      </p:sp>
      <p:sp>
        <p:nvSpPr>
          <p:cNvPr id="6082" name="TextBox"/>
          <p:cNvSpPr txBox="1"/>
          <p:nvPr/>
        </p:nvSpPr>
        <p:spPr>
          <a:xfrm>
            <a:off x="700000" y="643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____________________________________</a:t>
            </a:r>
          </a:p>
        </p:txBody>
      </p:sp>
      <p:sp>
        <p:nvSpPr>
          <p:cNvPr id="838" name="TextBox"/>
          <p:cNvSpPr txBox="1"/>
          <p:nvPr/>
        </p:nvSpPr>
        <p:spPr>
          <a:xfrm>
            <a:off x="7700000" y="610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 b="1">
                <a:solidFill>
                  <a:srgbClr val="DF5327"/>
                </a:solidFill>
                <a:latin typeface="Arial" panose="020B0604020202020204" pitchFamily="34" charset="0"/>
              </a:rPr>
              <a:t>REVIEW IN 30 DAYS</a:t>
            </a:r>
          </a:p>
        </p:txBody>
      </p:sp>
      <p:sp>
        <p:nvSpPr>
          <p:cNvPr id="6758" name="TextBox"/>
          <p:cNvSpPr txBox="1"/>
          <p:nvPr/>
        </p:nvSpPr>
        <p:spPr>
          <a:xfrm>
            <a:off x="7700000" y="643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i="1">
                <a:solidFill>
                  <a:srgbClr val="1A1A1A"/>
                </a:solidFill>
                <a:latin typeface="Arial" panose="020B0604020202020204" pitchFamily="34" charset="0"/>
              </a:rPr>
              <a:t>Tick off completed actions. Identify blockers.</a:t>
            </a:r>
          </a:p>
        </p:txBody>
      </p:sp>
      <p:sp>
        <p:nvSpPr>
          <p:cNvPr id="855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38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VIDEO RESOURCE  ·  10 MIN</a:t>
            </a:r>
          </a:p>
        </p:txBody>
      </p:sp>
      <p:sp>
        <p:nvSpPr>
          <p:cNvPr id="465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052E56"/>
                </a:solidFill>
                <a:latin typeface="Arial" panose="020B0604020202020204" pitchFamily="34" charset="0"/>
              </a:rPr>
              <a:t>Watch: Cutting Site Waste in Practice</a:t>
            </a:r>
          </a:p>
        </p:txBody>
      </p:sp>
      <p:sp>
        <p:nvSpPr>
          <p:cNvPr id="14239" name="Rect"/>
          <p:cNvSpPr/>
          <p:nvPr/>
        </p:nvSpPr>
        <p:spPr>
          <a:xfrm>
            <a:off x="700000" y="2300000"/>
            <a:ext cx="6800000" cy="370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734" name="Rect"/>
          <p:cNvSpPr/>
          <p:nvPr/>
        </p:nvSpPr>
        <p:spPr>
          <a:xfrm>
            <a:off x="3500000" y="3000000"/>
            <a:ext cx="1200000" cy="12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208" name="TextBox"/>
          <p:cNvSpPr txBox="1"/>
          <p:nvPr/>
        </p:nvSpPr>
        <p:spPr>
          <a:xfrm>
            <a:off x="3500000" y="3050000"/>
            <a:ext cx="12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4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1600" name="TextBox"/>
          <p:cNvSpPr txBox="1"/>
          <p:nvPr/>
        </p:nvSpPr>
        <p:spPr>
          <a:xfrm>
            <a:off x="900000" y="4400000"/>
            <a:ext cx="6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100" b="1">
                <a:solidFill>
                  <a:srgbClr val="FFFFFF"/>
                </a:solidFill>
                <a:latin typeface="Arial" panose="020B0604020202020204" pitchFamily="34" charset="0"/>
              </a:rPr>
              <a:t>CONSTRUCTION INDUSTRY FEDERATION (CIF) IRELAND</a:t>
            </a:r>
          </a:p>
        </p:txBody>
      </p:sp>
      <p:sp>
        <p:nvSpPr>
          <p:cNvPr id="777" name="TextBox"/>
          <p:cNvSpPr txBox="1"/>
          <p:nvPr/>
        </p:nvSpPr>
        <p:spPr>
          <a:xfrm>
            <a:off x="900000" y="4850000"/>
            <a:ext cx="6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2000" b="1">
                <a:solidFill>
                  <a:srgbClr val="FFFFFF"/>
                </a:solidFill>
                <a:latin typeface="Arial" panose="020B0604020202020204" pitchFamily="34" charset="0"/>
              </a:rPr>
              <a:t>Cutting Site Waste in Practice</a:t>
            </a:r>
          </a:p>
        </p:txBody>
      </p:sp>
      <p:sp>
        <p:nvSpPr>
          <p:cNvPr id="9499" name="TextBox"/>
          <p:cNvSpPr txBox="1"/>
          <p:nvPr/>
        </p:nvSpPr>
        <p:spPr>
          <a:xfrm>
            <a:off x="900000" y="5450000"/>
            <a:ext cx="6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200">
                <a:solidFill>
                  <a:srgbClr val="FCE4D6"/>
                </a:solidFill>
                <a:latin typeface="Arial" panose="020B0604020202020204" pitchFamily="34" charset="0"/>
              </a:rPr>
              <a:t>youtube.com  ·  Duration 9:30  ·  Irish site footage and interviews</a:t>
            </a:r>
          </a:p>
        </p:txBody>
      </p:sp>
      <p:sp>
        <p:nvSpPr>
          <p:cNvPr id="107" name="TextBox"/>
          <p:cNvSpPr txBox="1"/>
          <p:nvPr/>
        </p:nvSpPr>
        <p:spPr>
          <a:xfrm>
            <a:off x="7900000" y="2300000"/>
            <a:ext cx="3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F99F3E"/>
                </a:solidFill>
                <a:latin typeface="Arial" panose="020B0604020202020204" pitchFamily="34" charset="0"/>
              </a:rPr>
              <a:t>EXAMPLES YOU'LL SEE</a:t>
            </a:r>
          </a:p>
        </p:txBody>
      </p:sp>
      <p:sp>
        <p:nvSpPr>
          <p:cNvPr id="5791" name="Rect"/>
          <p:cNvSpPr/>
          <p:nvPr/>
        </p:nvSpPr>
        <p:spPr>
          <a:xfrm>
            <a:off x="7900000" y="2980000"/>
            <a:ext cx="80000" cy="8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30" name="TextBox"/>
          <p:cNvSpPr txBox="1"/>
          <p:nvPr/>
        </p:nvSpPr>
        <p:spPr>
          <a:xfrm>
            <a:off x="8050000" y="29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Bricklayer</a:t>
            </a:r>
          </a:p>
        </p:txBody>
      </p:sp>
      <p:sp>
        <p:nvSpPr>
          <p:cNvPr id="9291" name="TextBox"/>
          <p:cNvSpPr txBox="1"/>
          <p:nvPr/>
        </p:nvSpPr>
        <p:spPr>
          <a:xfrm>
            <a:off x="8050000" y="320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Cutting from offcut bin first</a:t>
            </a:r>
          </a:p>
        </p:txBody>
      </p:sp>
      <p:sp>
        <p:nvSpPr>
          <p:cNvPr id="14628" name="Rect"/>
          <p:cNvSpPr/>
          <p:nvPr/>
        </p:nvSpPr>
        <p:spPr>
          <a:xfrm>
            <a:off x="7900000" y="3560000"/>
            <a:ext cx="80000" cy="8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459" name="TextBox"/>
          <p:cNvSpPr txBox="1"/>
          <p:nvPr/>
        </p:nvSpPr>
        <p:spPr>
          <a:xfrm>
            <a:off x="8050000" y="348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Plasterer</a:t>
            </a:r>
          </a:p>
        </p:txBody>
      </p:sp>
      <p:sp>
        <p:nvSpPr>
          <p:cNvPr id="1428" name="TextBox"/>
          <p:cNvSpPr txBox="1"/>
          <p:nvPr/>
        </p:nvSpPr>
        <p:spPr>
          <a:xfrm>
            <a:off x="8050000" y="378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Mixing only what's needed</a:t>
            </a:r>
          </a:p>
        </p:txBody>
      </p:sp>
      <p:sp>
        <p:nvSpPr>
          <p:cNvPr id="5650" name="Rect"/>
          <p:cNvSpPr/>
          <p:nvPr/>
        </p:nvSpPr>
        <p:spPr>
          <a:xfrm>
            <a:off x="7900000" y="4140000"/>
            <a:ext cx="80000" cy="8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565" name="TextBox"/>
          <p:cNvSpPr txBox="1"/>
          <p:nvPr/>
        </p:nvSpPr>
        <p:spPr>
          <a:xfrm>
            <a:off x="8050000" y="406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Carpenter</a:t>
            </a:r>
          </a:p>
        </p:txBody>
      </p:sp>
      <p:sp>
        <p:nvSpPr>
          <p:cNvPr id="7645" name="TextBox"/>
          <p:cNvSpPr txBox="1"/>
          <p:nvPr/>
        </p:nvSpPr>
        <p:spPr>
          <a:xfrm>
            <a:off x="8050000" y="436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Tracking offcuts on a board</a:t>
            </a:r>
          </a:p>
        </p:txBody>
      </p:sp>
      <p:sp>
        <p:nvSpPr>
          <p:cNvPr id="8937" name="Rect"/>
          <p:cNvSpPr/>
          <p:nvPr/>
        </p:nvSpPr>
        <p:spPr>
          <a:xfrm>
            <a:off x="7900000" y="4720000"/>
            <a:ext cx="80000" cy="8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76" name="TextBox"/>
          <p:cNvSpPr txBox="1"/>
          <p:nvPr/>
        </p:nvSpPr>
        <p:spPr>
          <a:xfrm>
            <a:off x="8050000" y="464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Site manager</a:t>
            </a:r>
          </a:p>
        </p:txBody>
      </p:sp>
      <p:sp>
        <p:nvSpPr>
          <p:cNvPr id="7407" name="TextBox"/>
          <p:cNvSpPr txBox="1"/>
          <p:nvPr/>
        </p:nvSpPr>
        <p:spPr>
          <a:xfrm>
            <a:off x="8050000" y="494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Daily 5-min waste briefing</a:t>
            </a:r>
          </a:p>
        </p:txBody>
      </p:sp>
      <p:sp>
        <p:nvSpPr>
          <p:cNvPr id="6735" name="Rect"/>
          <p:cNvSpPr/>
          <p:nvPr/>
        </p:nvSpPr>
        <p:spPr>
          <a:xfrm>
            <a:off x="7900000" y="5300000"/>
            <a:ext cx="80000" cy="8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452" name="TextBox"/>
          <p:cNvSpPr txBox="1"/>
          <p:nvPr/>
        </p:nvSpPr>
        <p:spPr>
          <a:xfrm>
            <a:off x="8050000" y="522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Supplier</a:t>
            </a:r>
          </a:p>
        </p:txBody>
      </p:sp>
      <p:sp>
        <p:nvSpPr>
          <p:cNvPr id="5197" name="TextBox"/>
          <p:cNvSpPr txBox="1"/>
          <p:nvPr/>
        </p:nvSpPr>
        <p:spPr>
          <a:xfrm>
            <a:off x="8050000" y="5520000"/>
            <a:ext cx="37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555555"/>
                </a:solidFill>
                <a:latin typeface="Arial" panose="020B0604020202020204" pitchFamily="34" charset="0"/>
              </a:rPr>
              <a:t>Take-back agreement for pallets</a:t>
            </a:r>
          </a:p>
        </p:txBody>
      </p:sp>
      <p:sp>
        <p:nvSpPr>
          <p:cNvPr id="855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ASSESSMENT  ·  KNOWLEDGE CHECK</a:t>
            </a:r>
          </a:p>
        </p:txBody>
      </p:sp>
      <p:sp>
        <p:nvSpPr>
          <p:cNvPr id="127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Quick check — 5 minutes</a:t>
            </a:r>
          </a:p>
        </p:txBody>
      </p:sp>
      <p:sp>
        <p:nvSpPr>
          <p:cNvPr id="954" name="TextBox"/>
          <p:cNvSpPr txBox="1"/>
          <p:nvPr/>
        </p:nvSpPr>
        <p:spPr>
          <a:xfrm>
            <a:off x="700000" y="18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i="1">
                <a:solidFill>
                  <a:srgbClr val="555555"/>
                </a:solidFill>
                <a:latin typeface="Arial" panose="020B0604020202020204" pitchFamily="34" charset="0"/>
              </a:rPr>
              <a:t>Not graded. This helps you see what's stuck.</a:t>
            </a:r>
          </a:p>
        </p:txBody>
      </p:sp>
      <p:sp>
        <p:nvSpPr>
          <p:cNvPr id="7410" name="Rect"/>
          <p:cNvSpPr/>
          <p:nvPr/>
        </p:nvSpPr>
        <p:spPr>
          <a:xfrm>
            <a:off x="700000" y="2350000"/>
            <a:ext cx="5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85" name="TextBox"/>
          <p:cNvSpPr txBox="1"/>
          <p:nvPr/>
        </p:nvSpPr>
        <p:spPr>
          <a:xfrm>
            <a:off x="700000" y="245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400" b="1">
                <a:solidFill>
                  <a:srgbClr val="FFFFFF"/>
                </a:solidFill>
                <a:latin typeface="Arial" panose="020B0604020202020204" pitchFamily="34" charset="0"/>
              </a:rPr>
              <a:t>Q1</a:t>
            </a:r>
          </a:p>
        </p:txBody>
      </p:sp>
      <p:sp>
        <p:nvSpPr>
          <p:cNvPr id="4391" name="TextBox"/>
          <p:cNvSpPr txBox="1"/>
          <p:nvPr/>
        </p:nvSpPr>
        <p:spPr>
          <a:xfrm>
            <a:off x="1350000" y="235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Roughly what percentage of EU waste comes from construction &amp; demolition?</a:t>
            </a:r>
          </a:p>
        </p:txBody>
      </p:sp>
      <p:sp>
        <p:nvSpPr>
          <p:cNvPr id="3676" name="TextBox"/>
          <p:cNvSpPr txBox="1"/>
          <p:nvPr/>
        </p:nvSpPr>
        <p:spPr>
          <a:xfrm>
            <a:off x="1350000" y="268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A) 5%   B) 15%   C) 35%   D) 60%</a:t>
            </a:r>
          </a:p>
        </p:txBody>
      </p:sp>
      <p:sp>
        <p:nvSpPr>
          <p:cNvPr id="5433" name="Rect"/>
          <p:cNvSpPr/>
          <p:nvPr/>
        </p:nvSpPr>
        <p:spPr>
          <a:xfrm>
            <a:off x="700000" y="3050000"/>
            <a:ext cx="5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097" name="TextBox"/>
          <p:cNvSpPr txBox="1"/>
          <p:nvPr/>
        </p:nvSpPr>
        <p:spPr>
          <a:xfrm>
            <a:off x="700000" y="315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400" b="1">
                <a:solidFill>
                  <a:srgbClr val="FFFFFF"/>
                </a:solidFill>
                <a:latin typeface="Arial" panose="020B0604020202020204" pitchFamily="34" charset="0"/>
              </a:rPr>
              <a:t>Q2</a:t>
            </a:r>
          </a:p>
        </p:txBody>
      </p:sp>
      <p:sp>
        <p:nvSpPr>
          <p:cNvPr id="7435" name="TextBox"/>
          <p:cNvSpPr txBox="1"/>
          <p:nvPr/>
        </p:nvSpPr>
        <p:spPr>
          <a:xfrm>
            <a:off x="1350000" y="305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Which economic model assumes resources are infinite?</a:t>
            </a:r>
          </a:p>
        </p:txBody>
      </p:sp>
      <p:sp>
        <p:nvSpPr>
          <p:cNvPr id="919" name="TextBox"/>
          <p:cNvSpPr txBox="1"/>
          <p:nvPr/>
        </p:nvSpPr>
        <p:spPr>
          <a:xfrm>
            <a:off x="1350000" y="338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A) Circular   B) Linear   C) Hybrid   D) Restorative</a:t>
            </a:r>
          </a:p>
        </p:txBody>
      </p:sp>
      <p:sp>
        <p:nvSpPr>
          <p:cNvPr id="11527" name="Rect"/>
          <p:cNvSpPr/>
          <p:nvPr/>
        </p:nvSpPr>
        <p:spPr>
          <a:xfrm>
            <a:off x="700000" y="3750000"/>
            <a:ext cx="5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688" name="TextBox"/>
          <p:cNvSpPr txBox="1"/>
          <p:nvPr/>
        </p:nvSpPr>
        <p:spPr>
          <a:xfrm>
            <a:off x="700000" y="385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400" b="1">
                <a:solidFill>
                  <a:srgbClr val="FFFFFF"/>
                </a:solidFill>
                <a:latin typeface="Arial" panose="020B0604020202020204" pitchFamily="34" charset="0"/>
              </a:rPr>
              <a:t>Q3</a:t>
            </a:r>
          </a:p>
        </p:txBody>
      </p:sp>
      <p:sp>
        <p:nvSpPr>
          <p:cNvPr id="1009" name="TextBox"/>
          <p:cNvSpPr txBox="1"/>
          <p:nvPr/>
        </p:nvSpPr>
        <p:spPr>
          <a:xfrm>
            <a:off x="1350000" y="375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What does 'embodied carbon' refer to?</a:t>
            </a:r>
          </a:p>
        </p:txBody>
      </p:sp>
      <p:sp>
        <p:nvSpPr>
          <p:cNvPr id="5086" name="TextBox"/>
          <p:cNvSpPr txBox="1"/>
          <p:nvPr/>
        </p:nvSpPr>
        <p:spPr>
          <a:xfrm>
            <a:off x="1350000" y="408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A) Energy used in heating   B) Carbon to make/transport materials   C) Tree-stored carbon   D) Demolition emissions only</a:t>
            </a:r>
          </a:p>
        </p:txBody>
      </p:sp>
      <p:sp>
        <p:nvSpPr>
          <p:cNvPr id="8519" name="Rect"/>
          <p:cNvSpPr/>
          <p:nvPr/>
        </p:nvSpPr>
        <p:spPr>
          <a:xfrm>
            <a:off x="700000" y="4450000"/>
            <a:ext cx="5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822" name="TextBox"/>
          <p:cNvSpPr txBox="1"/>
          <p:nvPr/>
        </p:nvSpPr>
        <p:spPr>
          <a:xfrm>
            <a:off x="700000" y="455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400" b="1">
                <a:solidFill>
                  <a:srgbClr val="FFFFFF"/>
                </a:solidFill>
                <a:latin typeface="Arial" panose="020B0604020202020204" pitchFamily="34" charset="0"/>
              </a:rPr>
              <a:t>Q4</a:t>
            </a:r>
          </a:p>
        </p:txBody>
      </p:sp>
      <p:sp>
        <p:nvSpPr>
          <p:cNvPr id="4297" name="TextBox"/>
          <p:cNvSpPr txBox="1"/>
          <p:nvPr/>
        </p:nvSpPr>
        <p:spPr>
          <a:xfrm>
            <a:off x="1350000" y="445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Which Irish law first defined the circular economy in 2022?</a:t>
            </a:r>
          </a:p>
        </p:txBody>
      </p:sp>
      <p:sp>
        <p:nvSpPr>
          <p:cNvPr id="10042" name="TextBox"/>
          <p:cNvSpPr txBox="1"/>
          <p:nvPr/>
        </p:nvSpPr>
        <p:spPr>
          <a:xfrm>
            <a:off x="1350000" y="478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A) Climate Action Act   B) CE Misc. Provisions Act   C) Waste Framework   D) GPP Strategy</a:t>
            </a:r>
          </a:p>
        </p:txBody>
      </p:sp>
      <p:sp>
        <p:nvSpPr>
          <p:cNvPr id="13962" name="Rect"/>
          <p:cNvSpPr/>
          <p:nvPr/>
        </p:nvSpPr>
        <p:spPr>
          <a:xfrm>
            <a:off x="700000" y="5150000"/>
            <a:ext cx="5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701" name="TextBox"/>
          <p:cNvSpPr txBox="1"/>
          <p:nvPr/>
        </p:nvSpPr>
        <p:spPr>
          <a:xfrm>
            <a:off x="700000" y="525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400" b="1">
                <a:solidFill>
                  <a:srgbClr val="FFFFFF"/>
                </a:solidFill>
                <a:latin typeface="Arial" panose="020B0604020202020204" pitchFamily="34" charset="0"/>
              </a:rPr>
              <a:t>Q5</a:t>
            </a:r>
          </a:p>
        </p:txBody>
      </p:sp>
      <p:sp>
        <p:nvSpPr>
          <p:cNvPr id="9597" name="TextBox"/>
          <p:cNvSpPr txBox="1"/>
          <p:nvPr/>
        </p:nvSpPr>
        <p:spPr>
          <a:xfrm>
            <a:off x="1350000" y="515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500" b="1">
                <a:solidFill>
                  <a:srgbClr val="052E56"/>
                </a:solidFill>
                <a:latin typeface="Arial" panose="020B0604020202020204" pitchFamily="34" charset="0"/>
              </a:rPr>
              <a:t>Which is the BEST option in the waste hierarchy?</a:t>
            </a:r>
          </a:p>
        </p:txBody>
      </p:sp>
      <p:sp>
        <p:nvSpPr>
          <p:cNvPr id="1003" name="TextBox"/>
          <p:cNvSpPr txBox="1"/>
          <p:nvPr/>
        </p:nvSpPr>
        <p:spPr>
          <a:xfrm>
            <a:off x="1350000" y="5480000"/>
            <a:ext cx="10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A) Recycle   B) Recover   C) Reuse   D) Prevent</a:t>
            </a:r>
          </a:p>
        </p:txBody>
      </p:sp>
      <p:sp>
        <p:nvSpPr>
          <p:cNvPr id="4290" name="TextBox"/>
          <p:cNvSpPr txBox="1"/>
          <p:nvPr/>
        </p:nvSpPr>
        <p:spPr>
          <a:xfrm>
            <a:off x="700000" y="6100000"/>
            <a:ext cx="108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888888"/>
                </a:solidFill>
                <a:latin typeface="Arial" panose="020B0604020202020204" pitchFamily="34" charset="0"/>
              </a:rPr>
              <a:t>Answers (don't peek!):  Q1: C  ·  Q2: B  ·  Q3: B  ·  Q4: B  ·  Q5: D</a:t>
            </a:r>
          </a:p>
        </p:txBody>
      </p:sp>
      <p:sp>
        <p:nvSpPr>
          <p:cNvPr id="139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2" name="Rect"/>
          <p:cNvSpPr/>
          <p:nvPr/>
        </p:nvSpPr>
        <p:spPr>
          <a:xfrm>
            <a:off x="0" y="0"/>
            <a:ext cx="12192000" cy="1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258" name="TextBox"/>
          <p:cNvSpPr txBox="1"/>
          <p:nvPr/>
        </p:nvSpPr>
        <p:spPr>
          <a:xfrm>
            <a:off x="700000" y="4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FFFFFF"/>
                </a:solidFill>
                <a:latin typeface="Arial" panose="020B0604020202020204" pitchFamily="34" charset="0"/>
              </a:rPr>
              <a:t>PRACTICAL OUTPUT  ·  YOUR DELIVERABLE</a:t>
            </a:r>
          </a:p>
        </p:txBody>
      </p:sp>
      <p:sp>
        <p:nvSpPr>
          <p:cNvPr id="4845" name="TextBox"/>
          <p:cNvSpPr txBox="1"/>
          <p:nvPr/>
        </p:nvSpPr>
        <p:spPr>
          <a:xfrm>
            <a:off x="700000" y="850000"/>
            <a:ext cx="108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FFFFFF"/>
                </a:solidFill>
                <a:latin typeface="Arial" panose="020B0604020202020204" pitchFamily="34" charset="0"/>
              </a:rPr>
              <a:t>Build your one-page site handout</a:t>
            </a:r>
          </a:p>
        </p:txBody>
      </p:sp>
      <p:sp>
        <p:nvSpPr>
          <p:cNvPr id="5505" name="Rect"/>
          <p:cNvSpPr/>
          <p:nvPr/>
        </p:nvSpPr>
        <p:spPr>
          <a:xfrm>
            <a:off x="700000" y="2000000"/>
            <a:ext cx="3500000" cy="37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363" name="Rect"/>
          <p:cNvSpPr/>
          <p:nvPr/>
        </p:nvSpPr>
        <p:spPr>
          <a:xfrm>
            <a:off x="700000" y="2000000"/>
            <a:ext cx="350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270" name="Rect"/>
          <p:cNvSpPr/>
          <p:nvPr/>
        </p:nvSpPr>
        <p:spPr>
          <a:xfrm>
            <a:off x="900000" y="2200000"/>
            <a:ext cx="500000" cy="5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711" name="TextBox"/>
          <p:cNvSpPr txBox="1"/>
          <p:nvPr/>
        </p:nvSpPr>
        <p:spPr>
          <a:xfrm>
            <a:off x="900000" y="22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203" name="TextBox"/>
          <p:cNvSpPr txBox="1"/>
          <p:nvPr/>
        </p:nvSpPr>
        <p:spPr>
          <a:xfrm>
            <a:off x="1500000" y="225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Climate impacts</a:t>
            </a:r>
          </a:p>
        </p:txBody>
      </p:sp>
      <p:sp>
        <p:nvSpPr>
          <p:cNvPr id="6848" name="TextBox"/>
          <p:cNvSpPr txBox="1"/>
          <p:nvPr/>
        </p:nvSpPr>
        <p:spPr>
          <a:xfrm>
            <a:off x="900000" y="2900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Three key statistics about construction's environmental footprint, written for your trade.</a:t>
            </a:r>
          </a:p>
        </p:txBody>
      </p:sp>
      <p:sp>
        <p:nvSpPr>
          <p:cNvPr id="7958" name="TextBox"/>
          <p:cNvSpPr txBox="1"/>
          <p:nvPr/>
        </p:nvSpPr>
        <p:spPr>
          <a:xfrm>
            <a:off x="900000" y="40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555555"/>
                </a:solidFill>
                <a:latin typeface="Arial" panose="020B0604020202020204" pitchFamily="34" charset="0"/>
              </a:rPr>
              <a:t>INCLUDE:</a:t>
            </a:r>
          </a:p>
        </p:txBody>
      </p:sp>
      <p:sp>
        <p:nvSpPr>
          <p:cNvPr id="7929" name="TextBox"/>
          <p:cNvSpPr txBox="1"/>
          <p:nvPr/>
        </p:nvSpPr>
        <p:spPr>
          <a:xfrm>
            <a:off x="900000" y="4300000"/>
            <a:ext cx="3100000" cy="13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50% of raw materials extracted globally...</a:t>
            </a:r>
          </a:p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CO₂ emissions linked to construction...</a:t>
            </a:r>
          </a:p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052E56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Construction &amp; demolition waste in EU...</a:t>
            </a:r>
          </a:p>
        </p:txBody>
      </p:sp>
      <p:sp>
        <p:nvSpPr>
          <p:cNvPr id="5635" name="Rect"/>
          <p:cNvSpPr/>
          <p:nvPr/>
        </p:nvSpPr>
        <p:spPr>
          <a:xfrm>
            <a:off x="4375000" y="2000000"/>
            <a:ext cx="3500000" cy="37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489" name="Rect"/>
          <p:cNvSpPr/>
          <p:nvPr/>
        </p:nvSpPr>
        <p:spPr>
          <a:xfrm>
            <a:off x="4375000" y="2000000"/>
            <a:ext cx="350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285" name="Rect"/>
          <p:cNvSpPr/>
          <p:nvPr/>
        </p:nvSpPr>
        <p:spPr>
          <a:xfrm>
            <a:off x="4575000" y="2200000"/>
            <a:ext cx="500000" cy="5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17" name="TextBox"/>
          <p:cNvSpPr txBox="1"/>
          <p:nvPr/>
        </p:nvSpPr>
        <p:spPr>
          <a:xfrm>
            <a:off x="4575000" y="22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7177" name="TextBox"/>
          <p:cNvSpPr txBox="1"/>
          <p:nvPr/>
        </p:nvSpPr>
        <p:spPr>
          <a:xfrm>
            <a:off x="5175000" y="225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Policy snapshot</a:t>
            </a:r>
          </a:p>
        </p:txBody>
      </p:sp>
      <p:sp>
        <p:nvSpPr>
          <p:cNvPr id="1238" name="TextBox"/>
          <p:cNvSpPr txBox="1"/>
          <p:nvPr/>
        </p:nvSpPr>
        <p:spPr>
          <a:xfrm>
            <a:off x="4575000" y="2900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Three policies that affect your trade — EU and Irish — in plain language.</a:t>
            </a:r>
          </a:p>
        </p:txBody>
      </p:sp>
      <p:sp>
        <p:nvSpPr>
          <p:cNvPr id="2276" name="TextBox"/>
          <p:cNvSpPr txBox="1"/>
          <p:nvPr/>
        </p:nvSpPr>
        <p:spPr>
          <a:xfrm>
            <a:off x="4575000" y="40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555555"/>
                </a:solidFill>
                <a:latin typeface="Arial" panose="020B0604020202020204" pitchFamily="34" charset="0"/>
              </a:rPr>
              <a:t>INCLUDE:</a:t>
            </a:r>
          </a:p>
        </p:txBody>
      </p:sp>
      <p:sp>
        <p:nvSpPr>
          <p:cNvPr id="5462" name="TextBox"/>
          <p:cNvSpPr txBox="1"/>
          <p:nvPr/>
        </p:nvSpPr>
        <p:spPr>
          <a:xfrm>
            <a:off x="4575000" y="4300000"/>
            <a:ext cx="3100000" cy="13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47994D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EU CE Action Plan: what it requires...</a:t>
            </a:r>
          </a:p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47994D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CSRD: how it affects site records...</a:t>
            </a:r>
          </a:p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47994D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Ireland CE Act: legal obligations...</a:t>
            </a:r>
          </a:p>
        </p:txBody>
      </p:sp>
      <p:sp>
        <p:nvSpPr>
          <p:cNvPr id="9874" name="Rect"/>
          <p:cNvSpPr/>
          <p:nvPr/>
        </p:nvSpPr>
        <p:spPr>
          <a:xfrm>
            <a:off x="8050000" y="2000000"/>
            <a:ext cx="3500000" cy="37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942" name="Rect"/>
          <p:cNvSpPr/>
          <p:nvPr/>
        </p:nvSpPr>
        <p:spPr>
          <a:xfrm>
            <a:off x="8050000" y="2000000"/>
            <a:ext cx="350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133" name="Rect"/>
          <p:cNvSpPr/>
          <p:nvPr/>
        </p:nvSpPr>
        <p:spPr>
          <a:xfrm>
            <a:off x="8250000" y="2200000"/>
            <a:ext cx="500000" cy="5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922" name="TextBox"/>
          <p:cNvSpPr txBox="1"/>
          <p:nvPr/>
        </p:nvSpPr>
        <p:spPr>
          <a:xfrm>
            <a:off x="8250000" y="2280000"/>
            <a:ext cx="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1700" b="1">
                <a:solidFill>
                  <a:srgbClr val="FFFFFF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9927" name="TextBox"/>
          <p:cNvSpPr txBox="1"/>
          <p:nvPr/>
        </p:nvSpPr>
        <p:spPr>
          <a:xfrm>
            <a:off x="8850000" y="2250000"/>
            <a:ext cx="2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800" b="1">
                <a:solidFill>
                  <a:srgbClr val="052E56"/>
                </a:solidFill>
                <a:latin typeface="Arial" panose="020B0604020202020204" pitchFamily="34" charset="0"/>
              </a:rPr>
              <a:t>Linear vs Circular chart</a:t>
            </a:r>
          </a:p>
        </p:txBody>
      </p:sp>
      <p:sp>
        <p:nvSpPr>
          <p:cNvPr id="977" name="TextBox"/>
          <p:cNvSpPr txBox="1"/>
          <p:nvPr/>
        </p:nvSpPr>
        <p:spPr>
          <a:xfrm>
            <a:off x="8250000" y="2900000"/>
            <a:ext cx="31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1A1A1A"/>
                </a:solidFill>
                <a:latin typeface="Arial" panose="020B0604020202020204" pitchFamily="34" charset="0"/>
              </a:rPr>
              <a:t>A simple visual showing how your trade can move from linear to circular practice.</a:t>
            </a:r>
          </a:p>
        </p:txBody>
      </p:sp>
      <p:sp>
        <p:nvSpPr>
          <p:cNvPr id="1286" name="TextBox"/>
          <p:cNvSpPr txBox="1"/>
          <p:nvPr/>
        </p:nvSpPr>
        <p:spPr>
          <a:xfrm>
            <a:off x="8250000" y="40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555555"/>
                </a:solidFill>
                <a:latin typeface="Arial" panose="020B0604020202020204" pitchFamily="34" charset="0"/>
              </a:rPr>
              <a:t>INCLUDE:</a:t>
            </a:r>
          </a:p>
        </p:txBody>
      </p:sp>
      <p:sp>
        <p:nvSpPr>
          <p:cNvPr id="4473" name="TextBox"/>
          <p:cNvSpPr txBox="1"/>
          <p:nvPr/>
        </p:nvSpPr>
        <p:spPr>
          <a:xfrm>
            <a:off x="8250000" y="4300000"/>
            <a:ext cx="3100000" cy="13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Linear column: what's done now...</a:t>
            </a:r>
          </a:p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Circular column: what's needed...</a:t>
            </a:r>
          </a:p>
          <a:p>
            <a:pPr marL="0" indent="0">
              <a:spcAft>
                <a:spcPts val="80"/>
              </a:spcAft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•  </a:t>
            </a:r>
            <a:r>
              <a:rPr lang="en-IE" sz="1100">
                <a:solidFill>
                  <a:srgbClr val="1A1A1A"/>
                </a:solidFill>
                <a:latin typeface="Arial" panose="020B0604020202020204" pitchFamily="34" charset="0"/>
              </a:rPr>
              <a:t>One example for your specific trade...</a:t>
            </a:r>
          </a:p>
        </p:txBody>
      </p:sp>
      <p:sp>
        <p:nvSpPr>
          <p:cNvPr id="11024" name="Rect"/>
          <p:cNvSpPr/>
          <p:nvPr/>
        </p:nvSpPr>
        <p:spPr>
          <a:xfrm>
            <a:off x="700000" y="6000000"/>
            <a:ext cx="10800000" cy="45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13" name="TextBox"/>
          <p:cNvSpPr txBox="1"/>
          <p:nvPr/>
        </p:nvSpPr>
        <p:spPr>
          <a:xfrm>
            <a:off x="900000" y="6080000"/>
            <a:ext cx="10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SUBMIT BY:  </a:t>
            </a:r>
            <a:r>
              <a:rPr lang="en-IE" sz="1200">
                <a:solidFill>
                  <a:srgbClr val="FFFFFF"/>
                </a:solidFill>
                <a:latin typeface="Arial" panose="020B0604020202020204" pitchFamily="34" charset="0"/>
              </a:rPr>
              <a:t>End of Module 1  ·  </a:t>
            </a: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FORMAT:  </a:t>
            </a:r>
            <a:r>
              <a:rPr lang="en-IE" sz="1200">
                <a:solidFill>
                  <a:srgbClr val="FFFFFF"/>
                </a:solidFill>
                <a:latin typeface="Arial" panose="020B0604020202020204" pitchFamily="34" charset="0"/>
              </a:rPr>
              <a:t>One A4 page, handwritten or typed  ·  </a:t>
            </a: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REVIEWED BY:  </a:t>
            </a:r>
            <a:r>
              <a:rPr lang="en-IE" sz="1200">
                <a:solidFill>
                  <a:srgbClr val="FFFFFF"/>
                </a:solidFill>
                <a:latin typeface="Arial" panose="020B0604020202020204" pitchFamily="34" charset="0"/>
              </a:rPr>
              <a:t>Facilitator, formative only</a:t>
            </a:r>
          </a:p>
        </p:txBody>
      </p:sp>
      <p:sp>
        <p:nvSpPr>
          <p:cNvPr id="139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MODULE 1  ·  RECAP</a:t>
            </a:r>
          </a:p>
        </p:txBody>
      </p:sp>
      <p:sp>
        <p:nvSpPr>
          <p:cNvPr id="127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What you can now do</a:t>
            </a:r>
          </a:p>
        </p:txBody>
      </p:sp>
      <p:sp>
        <p:nvSpPr>
          <p:cNvPr id="12929" name="Rect"/>
          <p:cNvSpPr/>
          <p:nvPr/>
        </p:nvSpPr>
        <p:spPr>
          <a:xfrm>
            <a:off x="700000" y="2400000"/>
            <a:ext cx="700000" cy="7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85" name="TextBox"/>
          <p:cNvSpPr txBox="1"/>
          <p:nvPr/>
        </p:nvSpPr>
        <p:spPr>
          <a:xfrm>
            <a:off x="700000" y="2450000"/>
            <a:ext cx="7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200" b="1">
                <a:solidFill>
                  <a:srgbClr val="FFFFFF"/>
                </a:solidFill>
                <a:latin typeface="Arial" panose="020B0604020202020204" pitchFamily="34" charset="0"/>
              </a:rPr>
              <a:t>✓</a:t>
            </a:r>
          </a:p>
        </p:txBody>
      </p:sp>
      <p:sp>
        <p:nvSpPr>
          <p:cNvPr id="1015" name="TextBox"/>
          <p:cNvSpPr txBox="1"/>
          <p:nvPr/>
        </p:nvSpPr>
        <p:spPr>
          <a:xfrm>
            <a:off x="1600000" y="24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Describe the construction sector's resource flows</a:t>
            </a:r>
          </a:p>
        </p:txBody>
      </p:sp>
      <p:sp>
        <p:nvSpPr>
          <p:cNvPr id="6588" name="TextBox"/>
          <p:cNvSpPr txBox="1"/>
          <p:nvPr/>
        </p:nvSpPr>
        <p:spPr>
          <a:xfrm>
            <a:off x="1600000" y="28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You now know: 50% materials, 35% waste, 37% CO₂</a:t>
            </a:r>
          </a:p>
        </p:txBody>
      </p:sp>
      <p:sp>
        <p:nvSpPr>
          <p:cNvPr id="9043" name="Rect"/>
          <p:cNvSpPr/>
          <p:nvPr/>
        </p:nvSpPr>
        <p:spPr>
          <a:xfrm>
            <a:off x="700000" y="3300000"/>
            <a:ext cx="700000" cy="7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140" name="TextBox"/>
          <p:cNvSpPr txBox="1"/>
          <p:nvPr/>
        </p:nvSpPr>
        <p:spPr>
          <a:xfrm>
            <a:off x="700000" y="3350000"/>
            <a:ext cx="7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200" b="1">
                <a:solidFill>
                  <a:srgbClr val="FFFFFF"/>
                </a:solidFill>
                <a:latin typeface="Arial" panose="020B0604020202020204" pitchFamily="34" charset="0"/>
              </a:rPr>
              <a:t>✓</a:t>
            </a:r>
          </a:p>
        </p:txBody>
      </p:sp>
      <p:sp>
        <p:nvSpPr>
          <p:cNvPr id="6173" name="TextBox"/>
          <p:cNvSpPr txBox="1"/>
          <p:nvPr/>
        </p:nvSpPr>
        <p:spPr>
          <a:xfrm>
            <a:off x="1600000" y="33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Distinguish linear from circular models</a:t>
            </a:r>
          </a:p>
        </p:txBody>
      </p:sp>
      <p:sp>
        <p:nvSpPr>
          <p:cNvPr id="4677" name="TextBox"/>
          <p:cNvSpPr txBox="1"/>
          <p:nvPr/>
        </p:nvSpPr>
        <p:spPr>
          <a:xfrm>
            <a:off x="1600000" y="37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You can explain both with real examples</a:t>
            </a:r>
          </a:p>
        </p:txBody>
      </p:sp>
      <p:sp>
        <p:nvSpPr>
          <p:cNvPr id="13771" name="Rect"/>
          <p:cNvSpPr/>
          <p:nvPr/>
        </p:nvSpPr>
        <p:spPr>
          <a:xfrm>
            <a:off x="700000" y="4200000"/>
            <a:ext cx="700000" cy="70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39" name="TextBox"/>
          <p:cNvSpPr txBox="1"/>
          <p:nvPr/>
        </p:nvSpPr>
        <p:spPr>
          <a:xfrm>
            <a:off x="700000" y="4250000"/>
            <a:ext cx="7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200" b="1">
                <a:solidFill>
                  <a:srgbClr val="FFFFFF"/>
                </a:solidFill>
                <a:latin typeface="Arial" panose="020B0604020202020204" pitchFamily="34" charset="0"/>
              </a:rPr>
              <a:t>✓</a:t>
            </a:r>
          </a:p>
        </p:txBody>
      </p:sp>
      <p:sp>
        <p:nvSpPr>
          <p:cNvPr id="5240" name="TextBox"/>
          <p:cNvSpPr txBox="1"/>
          <p:nvPr/>
        </p:nvSpPr>
        <p:spPr>
          <a:xfrm>
            <a:off x="1600000" y="42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Identify policies affecting your trade</a:t>
            </a:r>
          </a:p>
        </p:txBody>
      </p:sp>
      <p:sp>
        <p:nvSpPr>
          <p:cNvPr id="6286" name="TextBox"/>
          <p:cNvSpPr txBox="1"/>
          <p:nvPr/>
        </p:nvSpPr>
        <p:spPr>
          <a:xfrm>
            <a:off x="1600000" y="46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EU + Ireland policies, plain language, plain implications</a:t>
            </a:r>
          </a:p>
        </p:txBody>
      </p:sp>
      <p:sp>
        <p:nvSpPr>
          <p:cNvPr id="7550" name="Rect"/>
          <p:cNvSpPr/>
          <p:nvPr/>
        </p:nvSpPr>
        <p:spPr>
          <a:xfrm>
            <a:off x="700000" y="5100000"/>
            <a:ext cx="700000" cy="7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897" name="TextBox"/>
          <p:cNvSpPr txBox="1"/>
          <p:nvPr/>
        </p:nvSpPr>
        <p:spPr>
          <a:xfrm>
            <a:off x="700000" y="5150000"/>
            <a:ext cx="7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200" b="1">
                <a:solidFill>
                  <a:srgbClr val="FFFFFF"/>
                </a:solidFill>
                <a:latin typeface="Arial" panose="020B0604020202020204" pitchFamily="34" charset="0"/>
              </a:rPr>
              <a:t>✓</a:t>
            </a:r>
          </a:p>
        </p:txBody>
      </p:sp>
      <p:sp>
        <p:nvSpPr>
          <p:cNvPr id="3928" name="TextBox"/>
          <p:cNvSpPr txBox="1"/>
          <p:nvPr/>
        </p:nvSpPr>
        <p:spPr>
          <a:xfrm>
            <a:off x="1600000" y="51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000" b="1">
                <a:solidFill>
                  <a:srgbClr val="052E56"/>
                </a:solidFill>
                <a:latin typeface="Arial" panose="020B0604020202020204" pitchFamily="34" charset="0"/>
              </a:rPr>
              <a:t>Explain embodied carbon and propose actions</a:t>
            </a:r>
          </a:p>
        </p:txBody>
      </p:sp>
      <p:sp>
        <p:nvSpPr>
          <p:cNvPr id="4297" name="TextBox"/>
          <p:cNvSpPr txBox="1"/>
          <p:nvPr/>
        </p:nvSpPr>
        <p:spPr>
          <a:xfrm>
            <a:off x="1600000" y="555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Definition + 5 site actions you control</a:t>
            </a:r>
          </a:p>
        </p:txBody>
      </p:sp>
      <p:sp>
        <p:nvSpPr>
          <p:cNvPr id="8212" name="Rect"/>
          <p:cNvSpPr/>
          <p:nvPr/>
        </p:nvSpPr>
        <p:spPr>
          <a:xfrm>
            <a:off x="700000" y="5900000"/>
            <a:ext cx="10800000" cy="4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871" name="TextBox"/>
          <p:cNvSpPr txBox="1"/>
          <p:nvPr/>
        </p:nvSpPr>
        <p:spPr>
          <a:xfrm>
            <a:off x="900000" y="5960000"/>
            <a:ext cx="10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COMING UP IN MODULE 2:  </a:t>
            </a:r>
            <a:r>
              <a:rPr lang="en-IE" sz="1200">
                <a:solidFill>
                  <a:srgbClr val="FFFFFF"/>
                </a:solidFill>
                <a:latin typeface="Arial" panose="020B0604020202020204" pitchFamily="34" charset="0"/>
              </a:rPr>
              <a:t>Building lifecycle stages and flows — product, construction, use, end-of-life.</a:t>
            </a:r>
          </a:p>
        </p:txBody>
      </p:sp>
      <p:sp>
        <p:nvSpPr>
          <p:cNvPr id="139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28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SELF-STUDY  ·  1 HOUR</a:t>
            </a:r>
          </a:p>
        </p:txBody>
      </p:sp>
      <p:sp>
        <p:nvSpPr>
          <p:cNvPr id="465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 b="1">
                <a:solidFill>
                  <a:srgbClr val="052E56"/>
                </a:solidFill>
                <a:latin typeface="Arial" panose="020B0604020202020204" pitchFamily="34" charset="0"/>
              </a:rPr>
              <a:t>Watch on your own time</a:t>
            </a:r>
          </a:p>
        </p:txBody>
      </p:sp>
      <p:sp>
        <p:nvSpPr>
          <p:cNvPr id="1070" name="TextBox"/>
          <p:cNvSpPr txBox="1"/>
          <p:nvPr/>
        </p:nvSpPr>
        <p:spPr>
          <a:xfrm>
            <a:off x="700000" y="18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Eight curated videos. Together they count as 1 hour of self-directed study. Track on the workbook.</a:t>
            </a:r>
          </a:p>
        </p:txBody>
      </p:sp>
      <p:sp>
        <p:nvSpPr>
          <p:cNvPr id="6124" name="Rect"/>
          <p:cNvSpPr/>
          <p:nvPr/>
        </p:nvSpPr>
        <p:spPr>
          <a:xfrm>
            <a:off x="700000" y="250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152" name="Rect"/>
          <p:cNvSpPr/>
          <p:nvPr/>
        </p:nvSpPr>
        <p:spPr>
          <a:xfrm>
            <a:off x="850000" y="2650000"/>
            <a:ext cx="600000" cy="6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29" name="TextBox"/>
          <p:cNvSpPr txBox="1"/>
          <p:nvPr/>
        </p:nvSpPr>
        <p:spPr>
          <a:xfrm>
            <a:off x="850000" y="272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7537" name="TextBox"/>
          <p:cNvSpPr txBox="1"/>
          <p:nvPr/>
        </p:nvSpPr>
        <p:spPr>
          <a:xfrm>
            <a:off x="1600000" y="268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9:00</a:t>
            </a:r>
          </a:p>
        </p:txBody>
      </p:sp>
      <p:sp>
        <p:nvSpPr>
          <p:cNvPr id="2074" name="TextBox"/>
          <p:cNvSpPr txBox="1"/>
          <p:nvPr/>
        </p:nvSpPr>
        <p:spPr>
          <a:xfrm>
            <a:off x="850000" y="332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052E56"/>
                </a:solidFill>
                <a:latin typeface="Arial" panose="020B0604020202020204" pitchFamily="34" charset="0"/>
              </a:rPr>
              <a:t>EMF</a:t>
            </a:r>
          </a:p>
        </p:txBody>
      </p:sp>
      <p:sp>
        <p:nvSpPr>
          <p:cNvPr id="3114" name="TextBox"/>
          <p:cNvSpPr txBox="1"/>
          <p:nvPr/>
        </p:nvSpPr>
        <p:spPr>
          <a:xfrm>
            <a:off x="850000" y="360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Circular Economy Detailed</a:t>
            </a:r>
          </a:p>
        </p:txBody>
      </p:sp>
      <p:sp>
        <p:nvSpPr>
          <p:cNvPr id="6158" name="TextBox"/>
          <p:cNvSpPr txBox="1"/>
          <p:nvPr/>
        </p:nvSpPr>
        <p:spPr>
          <a:xfrm>
            <a:off x="850000" y="400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Ellen MacArthur Foundation deeper explainer</a:t>
            </a:r>
          </a:p>
        </p:txBody>
      </p:sp>
      <p:sp>
        <p:nvSpPr>
          <p:cNvPr id="11256" name="Rect"/>
          <p:cNvSpPr/>
          <p:nvPr/>
        </p:nvSpPr>
        <p:spPr>
          <a:xfrm>
            <a:off x="3350000" y="250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898" name="Rect"/>
          <p:cNvSpPr/>
          <p:nvPr/>
        </p:nvSpPr>
        <p:spPr>
          <a:xfrm>
            <a:off x="3500000" y="2650000"/>
            <a:ext cx="600000" cy="6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31" name="TextBox"/>
          <p:cNvSpPr txBox="1"/>
          <p:nvPr/>
        </p:nvSpPr>
        <p:spPr>
          <a:xfrm>
            <a:off x="3500000" y="272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1170" name="TextBox"/>
          <p:cNvSpPr txBox="1"/>
          <p:nvPr/>
        </p:nvSpPr>
        <p:spPr>
          <a:xfrm>
            <a:off x="4250000" y="268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47994D"/>
                </a:solidFill>
                <a:latin typeface="Arial" panose="020B0604020202020204" pitchFamily="34" charset="0"/>
              </a:rPr>
              <a:t>11:00</a:t>
            </a:r>
          </a:p>
        </p:txBody>
      </p:sp>
      <p:sp>
        <p:nvSpPr>
          <p:cNvPr id="6241" name="TextBox"/>
          <p:cNvSpPr txBox="1"/>
          <p:nvPr/>
        </p:nvSpPr>
        <p:spPr>
          <a:xfrm>
            <a:off x="3500000" y="332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47994D"/>
                </a:solidFill>
                <a:latin typeface="Arial" panose="020B0604020202020204" pitchFamily="34" charset="0"/>
              </a:rPr>
              <a:t>WGBC</a:t>
            </a:r>
          </a:p>
        </p:txBody>
      </p:sp>
      <p:sp>
        <p:nvSpPr>
          <p:cNvPr id="8374" name="TextBox"/>
          <p:cNvSpPr txBox="1"/>
          <p:nvPr/>
        </p:nvSpPr>
        <p:spPr>
          <a:xfrm>
            <a:off x="3500000" y="360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Net Zero Buildings 101</a:t>
            </a:r>
          </a:p>
        </p:txBody>
      </p:sp>
      <p:sp>
        <p:nvSpPr>
          <p:cNvPr id="3822" name="TextBox"/>
          <p:cNvSpPr txBox="1"/>
          <p:nvPr/>
        </p:nvSpPr>
        <p:spPr>
          <a:xfrm>
            <a:off x="3500000" y="400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World GBC overview of net-zero pathway</a:t>
            </a:r>
          </a:p>
        </p:txBody>
      </p:sp>
      <p:sp>
        <p:nvSpPr>
          <p:cNvPr id="14002" name="Rect"/>
          <p:cNvSpPr/>
          <p:nvPr/>
        </p:nvSpPr>
        <p:spPr>
          <a:xfrm>
            <a:off x="6000000" y="250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120" name="Rect"/>
          <p:cNvSpPr/>
          <p:nvPr/>
        </p:nvSpPr>
        <p:spPr>
          <a:xfrm>
            <a:off x="6150000" y="2650000"/>
            <a:ext cx="600000" cy="60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439" name="TextBox"/>
          <p:cNvSpPr txBox="1"/>
          <p:nvPr/>
        </p:nvSpPr>
        <p:spPr>
          <a:xfrm>
            <a:off x="6150000" y="272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2597" name="TextBox"/>
          <p:cNvSpPr txBox="1"/>
          <p:nvPr/>
        </p:nvSpPr>
        <p:spPr>
          <a:xfrm>
            <a:off x="6900000" y="268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0E7765"/>
                </a:solidFill>
                <a:latin typeface="Arial" panose="020B0604020202020204" pitchFamily="34" charset="0"/>
              </a:rPr>
              <a:t>8:15</a:t>
            </a:r>
          </a:p>
        </p:txBody>
      </p:sp>
      <p:sp>
        <p:nvSpPr>
          <p:cNvPr id="7365" name="TextBox"/>
          <p:cNvSpPr txBox="1"/>
          <p:nvPr/>
        </p:nvSpPr>
        <p:spPr>
          <a:xfrm>
            <a:off x="6150000" y="332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0E7765"/>
                </a:solidFill>
                <a:latin typeface="Arial" panose="020B0604020202020204" pitchFamily="34" charset="0"/>
              </a:rPr>
              <a:t>UKGBC</a:t>
            </a:r>
          </a:p>
        </p:txBody>
      </p:sp>
      <p:sp>
        <p:nvSpPr>
          <p:cNvPr id="6186" name="TextBox"/>
          <p:cNvSpPr txBox="1"/>
          <p:nvPr/>
        </p:nvSpPr>
        <p:spPr>
          <a:xfrm>
            <a:off x="6150000" y="360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Embodied Carbon Primer</a:t>
            </a:r>
          </a:p>
        </p:txBody>
      </p:sp>
      <p:sp>
        <p:nvSpPr>
          <p:cNvPr id="5978" name="TextBox"/>
          <p:cNvSpPr txBox="1"/>
          <p:nvPr/>
        </p:nvSpPr>
        <p:spPr>
          <a:xfrm>
            <a:off x="6150000" y="400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UK GBC introduction with case studies</a:t>
            </a:r>
          </a:p>
        </p:txBody>
      </p:sp>
      <p:sp>
        <p:nvSpPr>
          <p:cNvPr id="8305" name="Rect"/>
          <p:cNvSpPr/>
          <p:nvPr/>
        </p:nvSpPr>
        <p:spPr>
          <a:xfrm>
            <a:off x="8650000" y="250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409" name="Rect"/>
          <p:cNvSpPr/>
          <p:nvPr/>
        </p:nvSpPr>
        <p:spPr>
          <a:xfrm>
            <a:off x="8800000" y="2650000"/>
            <a:ext cx="600000" cy="6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95" name="TextBox"/>
          <p:cNvSpPr txBox="1"/>
          <p:nvPr/>
        </p:nvSpPr>
        <p:spPr>
          <a:xfrm>
            <a:off x="8800000" y="272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681" name="TextBox"/>
          <p:cNvSpPr txBox="1"/>
          <p:nvPr/>
        </p:nvSpPr>
        <p:spPr>
          <a:xfrm>
            <a:off x="9550000" y="268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15:00</a:t>
            </a:r>
          </a:p>
        </p:txBody>
      </p:sp>
      <p:sp>
        <p:nvSpPr>
          <p:cNvPr id="4761" name="TextBox"/>
          <p:cNvSpPr txBox="1"/>
          <p:nvPr/>
        </p:nvSpPr>
        <p:spPr>
          <a:xfrm>
            <a:off x="8800000" y="332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DF5327"/>
                </a:solidFill>
                <a:latin typeface="Arial" panose="020B0604020202020204" pitchFamily="34" charset="0"/>
              </a:rPr>
              <a:t>IGBC</a:t>
            </a:r>
          </a:p>
        </p:txBody>
      </p:sp>
      <p:sp>
        <p:nvSpPr>
          <p:cNvPr id="6358" name="TextBox"/>
          <p:cNvSpPr txBox="1"/>
          <p:nvPr/>
        </p:nvSpPr>
        <p:spPr>
          <a:xfrm>
            <a:off x="8800000" y="360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Building Zero Carbon Ireland</a:t>
            </a:r>
          </a:p>
        </p:txBody>
      </p:sp>
      <p:sp>
        <p:nvSpPr>
          <p:cNvPr id="8271" name="TextBox"/>
          <p:cNvSpPr txBox="1"/>
          <p:nvPr/>
        </p:nvSpPr>
        <p:spPr>
          <a:xfrm>
            <a:off x="8800000" y="400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Irish-specific roadmap briefing</a:t>
            </a:r>
          </a:p>
        </p:txBody>
      </p:sp>
      <p:sp>
        <p:nvSpPr>
          <p:cNvPr id="10884" name="Rect"/>
          <p:cNvSpPr/>
          <p:nvPr/>
        </p:nvSpPr>
        <p:spPr>
          <a:xfrm>
            <a:off x="700000" y="455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071" name="Rect"/>
          <p:cNvSpPr/>
          <p:nvPr/>
        </p:nvSpPr>
        <p:spPr>
          <a:xfrm>
            <a:off x="850000" y="4700000"/>
            <a:ext cx="600000" cy="600000"/>
          </a:xfrm>
          <a:prstGeom prst="rect">
            <a:avLst/>
          </a:prstGeom>
          <a:solidFill>
            <a:srgbClr val="F99F3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755" name="TextBox"/>
          <p:cNvSpPr txBox="1"/>
          <p:nvPr/>
        </p:nvSpPr>
        <p:spPr>
          <a:xfrm>
            <a:off x="850000" y="477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10081" name="TextBox"/>
          <p:cNvSpPr txBox="1"/>
          <p:nvPr/>
        </p:nvSpPr>
        <p:spPr>
          <a:xfrm>
            <a:off x="1600000" y="473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F99F3E"/>
                </a:solidFill>
                <a:latin typeface="Arial" panose="020B0604020202020204" pitchFamily="34" charset="0"/>
              </a:rPr>
              <a:t>12:00</a:t>
            </a:r>
          </a:p>
        </p:txBody>
      </p:sp>
      <p:sp>
        <p:nvSpPr>
          <p:cNvPr id="9504" name="TextBox"/>
          <p:cNvSpPr txBox="1"/>
          <p:nvPr/>
        </p:nvSpPr>
        <p:spPr>
          <a:xfrm>
            <a:off x="850000" y="537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F99F3E"/>
                </a:solidFill>
                <a:latin typeface="Arial" panose="020B0604020202020204" pitchFamily="34" charset="0"/>
              </a:rPr>
              <a:t>RIBA</a:t>
            </a:r>
          </a:p>
        </p:txBody>
      </p:sp>
      <p:sp>
        <p:nvSpPr>
          <p:cNvPr id="622" name="TextBox"/>
          <p:cNvSpPr txBox="1"/>
          <p:nvPr/>
        </p:nvSpPr>
        <p:spPr>
          <a:xfrm>
            <a:off x="850000" y="565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Climate Challenge in Construction</a:t>
            </a:r>
          </a:p>
        </p:txBody>
      </p:sp>
      <p:sp>
        <p:nvSpPr>
          <p:cNvPr id="6506" name="TextBox"/>
          <p:cNvSpPr txBox="1"/>
          <p:nvPr/>
        </p:nvSpPr>
        <p:spPr>
          <a:xfrm>
            <a:off x="850000" y="605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Royal Institute of British Architects</a:t>
            </a:r>
          </a:p>
        </p:txBody>
      </p:sp>
      <p:sp>
        <p:nvSpPr>
          <p:cNvPr id="13900" name="Rect"/>
          <p:cNvSpPr/>
          <p:nvPr/>
        </p:nvSpPr>
        <p:spPr>
          <a:xfrm>
            <a:off x="3350000" y="455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891" name="Rect"/>
          <p:cNvSpPr/>
          <p:nvPr/>
        </p:nvSpPr>
        <p:spPr>
          <a:xfrm>
            <a:off x="3500000" y="4700000"/>
            <a:ext cx="600000" cy="60000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831" name="TextBox"/>
          <p:cNvSpPr txBox="1"/>
          <p:nvPr/>
        </p:nvSpPr>
        <p:spPr>
          <a:xfrm>
            <a:off x="3500000" y="477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8477" name="TextBox"/>
          <p:cNvSpPr txBox="1"/>
          <p:nvPr/>
        </p:nvSpPr>
        <p:spPr>
          <a:xfrm>
            <a:off x="4250000" y="473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8B5A2B"/>
                </a:solidFill>
                <a:latin typeface="Arial" panose="020B0604020202020204" pitchFamily="34" charset="0"/>
              </a:rPr>
              <a:t>7:30</a:t>
            </a:r>
          </a:p>
        </p:txBody>
      </p:sp>
      <p:sp>
        <p:nvSpPr>
          <p:cNvPr id="350" name="TextBox"/>
          <p:cNvSpPr txBox="1"/>
          <p:nvPr/>
        </p:nvSpPr>
        <p:spPr>
          <a:xfrm>
            <a:off x="3500000" y="537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8B5A2B"/>
                </a:solidFill>
                <a:latin typeface="Arial" panose="020B0604020202020204" pitchFamily="34" charset="0"/>
              </a:rPr>
              <a:t>OECD</a:t>
            </a:r>
          </a:p>
        </p:txBody>
      </p:sp>
      <p:sp>
        <p:nvSpPr>
          <p:cNvPr id="5308" name="TextBox"/>
          <p:cNvSpPr txBox="1"/>
          <p:nvPr/>
        </p:nvSpPr>
        <p:spPr>
          <a:xfrm>
            <a:off x="3500000" y="565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Material Resource Productivity</a:t>
            </a:r>
          </a:p>
        </p:txBody>
      </p:sp>
      <p:sp>
        <p:nvSpPr>
          <p:cNvPr id="2852" name="TextBox"/>
          <p:cNvSpPr txBox="1"/>
          <p:nvPr/>
        </p:nvSpPr>
        <p:spPr>
          <a:xfrm>
            <a:off x="3500000" y="605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OECD on resource efficiency</a:t>
            </a:r>
          </a:p>
        </p:txBody>
      </p:sp>
      <p:sp>
        <p:nvSpPr>
          <p:cNvPr id="13518" name="Rect"/>
          <p:cNvSpPr/>
          <p:nvPr/>
        </p:nvSpPr>
        <p:spPr>
          <a:xfrm>
            <a:off x="6000000" y="455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852" name="Rect"/>
          <p:cNvSpPr/>
          <p:nvPr/>
        </p:nvSpPr>
        <p:spPr>
          <a:xfrm>
            <a:off x="6150000" y="4700000"/>
            <a:ext cx="600000" cy="600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096" name="TextBox"/>
          <p:cNvSpPr txBox="1"/>
          <p:nvPr/>
        </p:nvSpPr>
        <p:spPr>
          <a:xfrm>
            <a:off x="6150000" y="477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1032" name="TextBox"/>
          <p:cNvSpPr txBox="1"/>
          <p:nvPr/>
        </p:nvSpPr>
        <p:spPr>
          <a:xfrm>
            <a:off x="6900000" y="473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C0392B"/>
                </a:solidFill>
                <a:latin typeface="Arial" panose="020B0604020202020204" pitchFamily="34" charset="0"/>
              </a:rPr>
              <a:t>6:00</a:t>
            </a:r>
          </a:p>
        </p:txBody>
      </p:sp>
      <p:sp>
        <p:nvSpPr>
          <p:cNvPr id="1154" name="TextBox"/>
          <p:cNvSpPr txBox="1"/>
          <p:nvPr/>
        </p:nvSpPr>
        <p:spPr>
          <a:xfrm>
            <a:off x="6150000" y="537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C0392B"/>
                </a:solidFill>
                <a:latin typeface="Arial" panose="020B0604020202020204" pitchFamily="34" charset="0"/>
              </a:rPr>
              <a:t>BBC</a:t>
            </a:r>
          </a:p>
        </p:txBody>
      </p:sp>
      <p:sp>
        <p:nvSpPr>
          <p:cNvPr id="6757" name="TextBox"/>
          <p:cNvSpPr txBox="1"/>
          <p:nvPr/>
        </p:nvSpPr>
        <p:spPr>
          <a:xfrm>
            <a:off x="6150000" y="565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How concrete is destroying the Earth</a:t>
            </a:r>
          </a:p>
        </p:txBody>
      </p:sp>
      <p:sp>
        <p:nvSpPr>
          <p:cNvPr id="8034" name="TextBox"/>
          <p:cNvSpPr txBox="1"/>
          <p:nvPr/>
        </p:nvSpPr>
        <p:spPr>
          <a:xfrm>
            <a:off x="6150000" y="605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BBC Reel short documentary</a:t>
            </a:r>
          </a:p>
        </p:txBody>
      </p:sp>
      <p:sp>
        <p:nvSpPr>
          <p:cNvPr id="12115" name="Rect"/>
          <p:cNvSpPr/>
          <p:nvPr/>
        </p:nvSpPr>
        <p:spPr>
          <a:xfrm>
            <a:off x="8650000" y="4550000"/>
            <a:ext cx="2500000" cy="19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645" name="Rect"/>
          <p:cNvSpPr/>
          <p:nvPr/>
        </p:nvSpPr>
        <p:spPr>
          <a:xfrm>
            <a:off x="8800000" y="4700000"/>
            <a:ext cx="600000" cy="600000"/>
          </a:xfrm>
          <a:prstGeom prst="rect">
            <a:avLst/>
          </a:prstGeom>
          <a:solidFill>
            <a:srgbClr val="566573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777" name="TextBox"/>
          <p:cNvSpPr txBox="1"/>
          <p:nvPr/>
        </p:nvSpPr>
        <p:spPr>
          <a:xfrm>
            <a:off x="8800000" y="4770000"/>
            <a:ext cx="6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3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6528" name="TextBox"/>
          <p:cNvSpPr txBox="1"/>
          <p:nvPr/>
        </p:nvSpPr>
        <p:spPr>
          <a:xfrm>
            <a:off x="9550000" y="4730000"/>
            <a:ext cx="14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100" b="1">
                <a:solidFill>
                  <a:srgbClr val="566573"/>
                </a:solidFill>
                <a:latin typeface="Arial" panose="020B0604020202020204" pitchFamily="34" charset="0"/>
              </a:rPr>
              <a:t>8:45</a:t>
            </a:r>
          </a:p>
        </p:txBody>
      </p:sp>
      <p:sp>
        <p:nvSpPr>
          <p:cNvPr id="6600" name="TextBox"/>
          <p:cNvSpPr txBox="1"/>
          <p:nvPr/>
        </p:nvSpPr>
        <p:spPr>
          <a:xfrm>
            <a:off x="8800000" y="537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b="1">
                <a:solidFill>
                  <a:srgbClr val="566573"/>
                </a:solidFill>
                <a:latin typeface="Arial" panose="020B0604020202020204" pitchFamily="34" charset="0"/>
              </a:rPr>
              <a:t>Vox</a:t>
            </a:r>
          </a:p>
        </p:txBody>
      </p:sp>
      <p:sp>
        <p:nvSpPr>
          <p:cNvPr id="2344" name="TextBox"/>
          <p:cNvSpPr txBox="1"/>
          <p:nvPr/>
        </p:nvSpPr>
        <p:spPr>
          <a:xfrm>
            <a:off x="8800000" y="5650000"/>
            <a:ext cx="22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052E56"/>
                </a:solidFill>
                <a:latin typeface="Arial" panose="020B0604020202020204" pitchFamily="34" charset="0"/>
              </a:rPr>
              <a:t>The Cement Problem</a:t>
            </a:r>
          </a:p>
        </p:txBody>
      </p:sp>
      <p:sp>
        <p:nvSpPr>
          <p:cNvPr id="4820" name="TextBox"/>
          <p:cNvSpPr txBox="1"/>
          <p:nvPr/>
        </p:nvSpPr>
        <p:spPr>
          <a:xfrm>
            <a:off x="8800000" y="6050000"/>
            <a:ext cx="22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900" i="1">
                <a:solidFill>
                  <a:srgbClr val="555555"/>
                </a:solidFill>
                <a:latin typeface="Arial" panose="020B0604020202020204" pitchFamily="34" charset="0"/>
              </a:rPr>
              <a:t>Vox explainer on cement carbon</a:t>
            </a:r>
          </a:p>
        </p:txBody>
      </p:sp>
      <p:sp>
        <p:nvSpPr>
          <p:cNvPr id="855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MODULE 1  ·  ESSENTIAL READING</a:t>
            </a:r>
          </a:p>
        </p:txBody>
      </p:sp>
      <p:sp>
        <p:nvSpPr>
          <p:cNvPr id="127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Where to read more</a:t>
            </a:r>
          </a:p>
        </p:txBody>
      </p:sp>
      <p:sp>
        <p:nvSpPr>
          <p:cNvPr id="5986" name="TextBox"/>
          <p:cNvSpPr txBox="1"/>
          <p:nvPr/>
        </p:nvSpPr>
        <p:spPr>
          <a:xfrm>
            <a:off x="700000" y="2200000"/>
            <a:ext cx="5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POLICY &amp; STRATEGY</a:t>
            </a:r>
          </a:p>
        </p:txBody>
      </p:sp>
      <p:sp>
        <p:nvSpPr>
          <p:cNvPr id="3834" name="TextBox"/>
          <p:cNvSpPr txBox="1"/>
          <p:nvPr/>
        </p:nvSpPr>
        <p:spPr>
          <a:xfrm>
            <a:off x="700000" y="270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European Commission (2020).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A New Circular Economy Action Plan</a:t>
            </a:r>
          </a:p>
        </p:txBody>
      </p:sp>
      <p:sp>
        <p:nvSpPr>
          <p:cNvPr id="1159" name="TextBox"/>
          <p:cNvSpPr txBox="1"/>
          <p:nvPr/>
        </p:nvSpPr>
        <p:spPr>
          <a:xfrm>
            <a:off x="700000" y="299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COM(2020) 98 final</a:t>
            </a:r>
          </a:p>
        </p:txBody>
      </p:sp>
      <p:sp>
        <p:nvSpPr>
          <p:cNvPr id="2975" name="TextBox"/>
          <p:cNvSpPr txBox="1"/>
          <p:nvPr/>
        </p:nvSpPr>
        <p:spPr>
          <a:xfrm>
            <a:off x="700000" y="328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Government of Ireland (2020).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A Waste Action Plan for a Circular Economy</a:t>
            </a:r>
          </a:p>
        </p:txBody>
      </p:sp>
      <p:sp>
        <p:nvSpPr>
          <p:cNvPr id="2962" name="TextBox"/>
          <p:cNvSpPr txBox="1"/>
          <p:nvPr/>
        </p:nvSpPr>
        <p:spPr>
          <a:xfrm>
            <a:off x="700000" y="357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National Waste Policy 2020–2025</a:t>
            </a:r>
          </a:p>
        </p:txBody>
      </p:sp>
      <p:sp>
        <p:nvSpPr>
          <p:cNvPr id="7333" name="TextBox"/>
          <p:cNvSpPr txBox="1"/>
          <p:nvPr/>
        </p:nvSpPr>
        <p:spPr>
          <a:xfrm>
            <a:off x="700000" y="386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Government of Ireland (2022).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Circular Economy &amp; Misc. Provisions Act</a:t>
            </a:r>
          </a:p>
        </p:txBody>
      </p:sp>
      <p:sp>
        <p:nvSpPr>
          <p:cNvPr id="2229" name="TextBox"/>
          <p:cNvSpPr txBox="1"/>
          <p:nvPr/>
        </p:nvSpPr>
        <p:spPr>
          <a:xfrm>
            <a:off x="700000" y="415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First Irish CE legislation</a:t>
            </a:r>
          </a:p>
        </p:txBody>
      </p:sp>
      <p:sp>
        <p:nvSpPr>
          <p:cNvPr id="4247" name="TextBox"/>
          <p:cNvSpPr txBox="1"/>
          <p:nvPr/>
        </p:nvSpPr>
        <p:spPr>
          <a:xfrm>
            <a:off x="700000" y="444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DECC (2024).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Climate Action Plan 2024</a:t>
            </a:r>
          </a:p>
        </p:txBody>
      </p:sp>
      <p:sp>
        <p:nvSpPr>
          <p:cNvPr id="9606" name="TextBox"/>
          <p:cNvSpPr txBox="1"/>
          <p:nvPr/>
        </p:nvSpPr>
        <p:spPr>
          <a:xfrm>
            <a:off x="700000" y="473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Dublin: Government of Ireland</a:t>
            </a:r>
          </a:p>
        </p:txBody>
      </p:sp>
      <p:sp>
        <p:nvSpPr>
          <p:cNvPr id="4672" name="TextBox"/>
          <p:cNvSpPr txBox="1"/>
          <p:nvPr/>
        </p:nvSpPr>
        <p:spPr>
          <a:xfrm>
            <a:off x="700000" y="502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EPA (2024).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Buying Greener: GPP Strategy</a:t>
            </a:r>
          </a:p>
        </p:txBody>
      </p:sp>
      <p:sp>
        <p:nvSpPr>
          <p:cNvPr id="1399" name="TextBox"/>
          <p:cNvSpPr txBox="1"/>
          <p:nvPr/>
        </p:nvSpPr>
        <p:spPr>
          <a:xfrm>
            <a:off x="700000" y="531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&amp; Action Plan 2024–2027</a:t>
            </a:r>
          </a:p>
        </p:txBody>
      </p:sp>
      <p:sp>
        <p:nvSpPr>
          <p:cNvPr id="7379" name="TextBox"/>
          <p:cNvSpPr txBox="1"/>
          <p:nvPr/>
        </p:nvSpPr>
        <p:spPr>
          <a:xfrm>
            <a:off x="700000" y="560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European Commission (2020).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A Renovation Wave for Europe</a:t>
            </a:r>
          </a:p>
        </p:txBody>
      </p:sp>
      <p:sp>
        <p:nvSpPr>
          <p:cNvPr id="239" name="TextBox"/>
          <p:cNvSpPr txBox="1"/>
          <p:nvPr/>
        </p:nvSpPr>
        <p:spPr>
          <a:xfrm>
            <a:off x="700000" y="589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COM(2020) 662 final</a:t>
            </a:r>
          </a:p>
        </p:txBody>
      </p:sp>
      <p:sp>
        <p:nvSpPr>
          <p:cNvPr id="6767" name="TextBox"/>
          <p:cNvSpPr txBox="1"/>
          <p:nvPr/>
        </p:nvSpPr>
        <p:spPr>
          <a:xfrm>
            <a:off x="6300000" y="2200000"/>
            <a:ext cx="54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DATA &amp; TECHNICAL</a:t>
            </a:r>
          </a:p>
        </p:txBody>
      </p:sp>
      <p:sp>
        <p:nvSpPr>
          <p:cNvPr id="928" name="TextBox"/>
          <p:cNvSpPr txBox="1"/>
          <p:nvPr/>
        </p:nvSpPr>
        <p:spPr>
          <a:xfrm>
            <a:off x="6300000" y="270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Bionova / One Click LCA (2018).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The Embodied Carbon Review</a:t>
            </a:r>
          </a:p>
        </p:txBody>
      </p:sp>
      <p:sp>
        <p:nvSpPr>
          <p:cNvPr id="7756" name="TextBox"/>
          <p:cNvSpPr txBox="1"/>
          <p:nvPr/>
        </p:nvSpPr>
        <p:spPr>
          <a:xfrm>
            <a:off x="6300000" y="299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Materials carbon footprint data</a:t>
            </a:r>
          </a:p>
        </p:txBody>
      </p:sp>
      <p:sp>
        <p:nvSpPr>
          <p:cNvPr id="1745" name="TextBox"/>
          <p:cNvSpPr txBox="1"/>
          <p:nvPr/>
        </p:nvSpPr>
        <p:spPr>
          <a:xfrm>
            <a:off x="6300000" y="328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Irish Green Building Council (2022).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Building a Zero Carbon Ireland</a:t>
            </a:r>
          </a:p>
        </p:txBody>
      </p:sp>
      <p:sp>
        <p:nvSpPr>
          <p:cNvPr id="1650" name="TextBox"/>
          <p:cNvSpPr txBox="1"/>
          <p:nvPr/>
        </p:nvSpPr>
        <p:spPr>
          <a:xfrm>
            <a:off x="6300000" y="357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Built environment decarbonisation</a:t>
            </a:r>
          </a:p>
        </p:txBody>
      </p:sp>
      <p:sp>
        <p:nvSpPr>
          <p:cNvPr id="3410" name="TextBox"/>
          <p:cNvSpPr txBox="1"/>
          <p:nvPr/>
        </p:nvSpPr>
        <p:spPr>
          <a:xfrm>
            <a:off x="6300000" y="386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Ellen MacArthur Foundation (2022).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Circular Economy in the Built Environment</a:t>
            </a:r>
          </a:p>
        </p:txBody>
      </p:sp>
      <p:sp>
        <p:nvSpPr>
          <p:cNvPr id="6663" name="TextBox"/>
          <p:cNvSpPr txBox="1"/>
          <p:nvPr/>
        </p:nvSpPr>
        <p:spPr>
          <a:xfrm>
            <a:off x="6300000" y="415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Definitive CE/construction primer</a:t>
            </a:r>
          </a:p>
        </p:txBody>
      </p:sp>
      <p:sp>
        <p:nvSpPr>
          <p:cNvPr id="8024" name="TextBox"/>
          <p:cNvSpPr txBox="1"/>
          <p:nvPr/>
        </p:nvSpPr>
        <p:spPr>
          <a:xfrm>
            <a:off x="6300000" y="444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BRE (2015).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The Green Guide to Specification</a:t>
            </a:r>
          </a:p>
        </p:txBody>
      </p:sp>
      <p:sp>
        <p:nvSpPr>
          <p:cNvPr id="3442" name="TextBox"/>
          <p:cNvSpPr txBox="1"/>
          <p:nvPr/>
        </p:nvSpPr>
        <p:spPr>
          <a:xfrm>
            <a:off x="6300000" y="473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Material environmental ratings</a:t>
            </a:r>
          </a:p>
        </p:txBody>
      </p:sp>
      <p:sp>
        <p:nvSpPr>
          <p:cNvPr id="7047" name="TextBox"/>
          <p:cNvSpPr txBox="1"/>
          <p:nvPr/>
        </p:nvSpPr>
        <p:spPr>
          <a:xfrm>
            <a:off x="6300000" y="502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EU Joint Research Centre.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Level(s) framework</a:t>
            </a:r>
          </a:p>
        </p:txBody>
      </p:sp>
      <p:sp>
        <p:nvSpPr>
          <p:cNvPr id="7193" name="TextBox"/>
          <p:cNvSpPr txBox="1"/>
          <p:nvPr/>
        </p:nvSpPr>
        <p:spPr>
          <a:xfrm>
            <a:off x="6300000" y="531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EU sustainability reporting for buildings</a:t>
            </a:r>
          </a:p>
        </p:txBody>
      </p:sp>
      <p:sp>
        <p:nvSpPr>
          <p:cNvPr id="608" name="TextBox"/>
          <p:cNvSpPr txBox="1"/>
          <p:nvPr/>
        </p:nvSpPr>
        <p:spPr>
          <a:xfrm>
            <a:off x="6300000" y="5600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555555"/>
                </a:solidFill>
                <a:latin typeface="Arial" panose="020B0604020202020204" pitchFamily="34" charset="0"/>
              </a:rPr>
              <a:t>ICE Embodied Carbon Database. </a:t>
            </a: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Inventory of Carbon and Energy</a:t>
            </a:r>
          </a:p>
        </p:txBody>
      </p:sp>
      <p:sp>
        <p:nvSpPr>
          <p:cNvPr id="8527" name="TextBox"/>
          <p:cNvSpPr txBox="1"/>
          <p:nvPr/>
        </p:nvSpPr>
        <p:spPr>
          <a:xfrm>
            <a:off x="6300000" y="5890000"/>
            <a:ext cx="5400000" cy="2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i="1">
                <a:solidFill>
                  <a:srgbClr val="888888"/>
                </a:solidFill>
                <a:latin typeface="Arial" panose="020B0604020202020204" pitchFamily="34" charset="0"/>
              </a:rPr>
              <a:t>Bath University — free dataset</a:t>
            </a:r>
          </a:p>
        </p:txBody>
      </p:sp>
      <p:sp>
        <p:nvSpPr>
          <p:cNvPr id="139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29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GOING FURTHER</a:t>
            </a:r>
          </a:p>
        </p:txBody>
      </p:sp>
      <p:sp>
        <p:nvSpPr>
          <p:cNvPr id="465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000" b="1">
                <a:solidFill>
                  <a:srgbClr val="052E56"/>
                </a:solidFill>
                <a:latin typeface="Arial" panose="020B0604020202020204" pitchFamily="34" charset="0"/>
              </a:rPr>
              <a:t>Where to go beyond this module</a:t>
            </a:r>
          </a:p>
        </p:txBody>
      </p:sp>
      <p:sp>
        <p:nvSpPr>
          <p:cNvPr id="1070" name="TextBox"/>
          <p:cNvSpPr txBox="1"/>
          <p:nvPr/>
        </p:nvSpPr>
        <p:spPr>
          <a:xfrm>
            <a:off x="700000" y="1850000"/>
            <a:ext cx="10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i="1">
                <a:solidFill>
                  <a:srgbClr val="555555"/>
                </a:solidFill>
                <a:latin typeface="Arial" panose="020B0604020202020204" pitchFamily="34" charset="0"/>
              </a:rPr>
              <a:t>Free resources, accredited courses, and communities of practice for ongoing learning.</a:t>
            </a:r>
          </a:p>
        </p:txBody>
      </p:sp>
      <p:sp>
        <p:nvSpPr>
          <p:cNvPr id="12867" name="Rect"/>
          <p:cNvSpPr/>
          <p:nvPr/>
        </p:nvSpPr>
        <p:spPr>
          <a:xfrm>
            <a:off x="700000" y="2400000"/>
            <a:ext cx="3500000" cy="36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348" name="Rect"/>
          <p:cNvSpPr/>
          <p:nvPr/>
        </p:nvSpPr>
        <p:spPr>
          <a:xfrm>
            <a:off x="700000" y="2400000"/>
            <a:ext cx="350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878" name="TextBox"/>
          <p:cNvSpPr txBox="1"/>
          <p:nvPr/>
        </p:nvSpPr>
        <p:spPr>
          <a:xfrm>
            <a:off x="900000" y="26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052E56"/>
                </a:solidFill>
                <a:latin typeface="Arial" panose="020B0604020202020204" pitchFamily="34" charset="0"/>
              </a:rPr>
              <a:t>FREE</a:t>
            </a:r>
          </a:p>
        </p:txBody>
      </p:sp>
      <p:sp>
        <p:nvSpPr>
          <p:cNvPr id="8048" name="TextBox"/>
          <p:cNvSpPr txBox="1"/>
          <p:nvPr/>
        </p:nvSpPr>
        <p:spPr>
          <a:xfrm>
            <a:off x="900000" y="2950000"/>
            <a:ext cx="3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Self-directed</a:t>
            </a:r>
          </a:p>
        </p:txBody>
      </p:sp>
      <p:sp>
        <p:nvSpPr>
          <p:cNvPr id="8510" name="TextBox"/>
          <p:cNvSpPr txBox="1"/>
          <p:nvPr/>
        </p:nvSpPr>
        <p:spPr>
          <a:xfrm>
            <a:off x="900000" y="35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Online portals and toolkits</a:t>
            </a:r>
          </a:p>
        </p:txBody>
      </p:sp>
      <p:sp>
        <p:nvSpPr>
          <p:cNvPr id="825" name="TextBox"/>
          <p:cNvSpPr txBox="1"/>
          <p:nvPr/>
        </p:nvSpPr>
        <p:spPr>
          <a:xfrm>
            <a:off x="900000" y="38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Spend an hour a week. Pace yourself.</a:t>
            </a:r>
          </a:p>
        </p:txBody>
      </p:sp>
      <p:sp>
        <p:nvSpPr>
          <p:cNvPr id="8680" name="Rect"/>
          <p:cNvSpPr/>
          <p:nvPr/>
        </p:nvSpPr>
        <p:spPr>
          <a:xfrm>
            <a:off x="900000" y="4440000"/>
            <a:ext cx="8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042" name="TextBox"/>
          <p:cNvSpPr txBox="1"/>
          <p:nvPr/>
        </p:nvSpPr>
        <p:spPr>
          <a:xfrm>
            <a:off x="1050000" y="4364514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Ellen MacArthur Foundation Learning Hub</a:t>
            </a:r>
          </a:p>
        </p:txBody>
      </p:sp>
      <p:sp>
        <p:nvSpPr>
          <p:cNvPr id="6937" name="Rect"/>
          <p:cNvSpPr/>
          <p:nvPr/>
        </p:nvSpPr>
        <p:spPr>
          <a:xfrm>
            <a:off x="900000" y="4740000"/>
            <a:ext cx="8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449" name="TextBox"/>
          <p:cNvSpPr txBox="1"/>
          <p:nvPr/>
        </p:nvSpPr>
        <p:spPr>
          <a:xfrm>
            <a:off x="1050000" y="46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WBCSD Circular Buildings Toolkit</a:t>
            </a:r>
          </a:p>
        </p:txBody>
      </p:sp>
      <p:sp>
        <p:nvSpPr>
          <p:cNvPr id="10578" name="Rect"/>
          <p:cNvSpPr/>
          <p:nvPr/>
        </p:nvSpPr>
        <p:spPr>
          <a:xfrm>
            <a:off x="900000" y="5040000"/>
            <a:ext cx="8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958" name="TextBox"/>
          <p:cNvSpPr txBox="1"/>
          <p:nvPr/>
        </p:nvSpPr>
        <p:spPr>
          <a:xfrm>
            <a:off x="1050000" y="49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Level(s) Framework user guide (EU JRC)</a:t>
            </a:r>
          </a:p>
        </p:txBody>
      </p:sp>
      <p:sp>
        <p:nvSpPr>
          <p:cNvPr id="9472" name="Rect"/>
          <p:cNvSpPr/>
          <p:nvPr/>
        </p:nvSpPr>
        <p:spPr>
          <a:xfrm>
            <a:off x="900000" y="5340000"/>
            <a:ext cx="8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048" name="TextBox"/>
          <p:cNvSpPr txBox="1"/>
          <p:nvPr/>
        </p:nvSpPr>
        <p:spPr>
          <a:xfrm>
            <a:off x="1050000" y="52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Irish EPA Circular Economy hub</a:t>
            </a:r>
          </a:p>
        </p:txBody>
      </p:sp>
      <p:sp>
        <p:nvSpPr>
          <p:cNvPr id="14189" name="Rect"/>
          <p:cNvSpPr/>
          <p:nvPr/>
        </p:nvSpPr>
        <p:spPr>
          <a:xfrm>
            <a:off x="900000" y="5640000"/>
            <a:ext cx="80000" cy="8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21" name="TextBox"/>
          <p:cNvSpPr txBox="1"/>
          <p:nvPr/>
        </p:nvSpPr>
        <p:spPr>
          <a:xfrm>
            <a:off x="1050000" y="55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ICE Embodied Carbon Database</a:t>
            </a:r>
          </a:p>
        </p:txBody>
      </p:sp>
      <p:sp>
        <p:nvSpPr>
          <p:cNvPr id="12751" name="Rect"/>
          <p:cNvSpPr/>
          <p:nvPr/>
        </p:nvSpPr>
        <p:spPr>
          <a:xfrm>
            <a:off x="4375000" y="2400000"/>
            <a:ext cx="3500000" cy="36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564" name="Rect"/>
          <p:cNvSpPr/>
          <p:nvPr/>
        </p:nvSpPr>
        <p:spPr>
          <a:xfrm>
            <a:off x="4375000" y="2400000"/>
            <a:ext cx="350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02" name="TextBox"/>
          <p:cNvSpPr txBox="1"/>
          <p:nvPr/>
        </p:nvSpPr>
        <p:spPr>
          <a:xfrm>
            <a:off x="4575000" y="26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ACCREDITED</a:t>
            </a:r>
          </a:p>
        </p:txBody>
      </p:sp>
      <p:sp>
        <p:nvSpPr>
          <p:cNvPr id="9937" name="TextBox"/>
          <p:cNvSpPr txBox="1"/>
          <p:nvPr/>
        </p:nvSpPr>
        <p:spPr>
          <a:xfrm>
            <a:off x="4575000" y="2950000"/>
            <a:ext cx="3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Formal courses</a:t>
            </a:r>
          </a:p>
        </p:txBody>
      </p:sp>
      <p:sp>
        <p:nvSpPr>
          <p:cNvPr id="9866" name="TextBox"/>
          <p:cNvSpPr txBox="1"/>
          <p:nvPr/>
        </p:nvSpPr>
        <p:spPr>
          <a:xfrm>
            <a:off x="4575000" y="35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Recognised qualifications</a:t>
            </a:r>
          </a:p>
        </p:txBody>
      </p:sp>
      <p:sp>
        <p:nvSpPr>
          <p:cNvPr id="6927" name="TextBox"/>
          <p:cNvSpPr txBox="1"/>
          <p:nvPr/>
        </p:nvSpPr>
        <p:spPr>
          <a:xfrm>
            <a:off x="4575000" y="38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Build credentials and progress careers.</a:t>
            </a:r>
          </a:p>
        </p:txBody>
      </p:sp>
      <p:sp>
        <p:nvSpPr>
          <p:cNvPr id="13169" name="Rect"/>
          <p:cNvSpPr/>
          <p:nvPr/>
        </p:nvSpPr>
        <p:spPr>
          <a:xfrm>
            <a:off x="4575000" y="444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90" name="TextBox"/>
          <p:cNvSpPr txBox="1"/>
          <p:nvPr/>
        </p:nvSpPr>
        <p:spPr>
          <a:xfrm>
            <a:off x="4725000" y="43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INSIDE-CoVE Modules 2–5 (you are here →)</a:t>
            </a:r>
          </a:p>
        </p:txBody>
      </p:sp>
      <p:sp>
        <p:nvSpPr>
          <p:cNvPr id="9293" name="Rect"/>
          <p:cNvSpPr/>
          <p:nvPr/>
        </p:nvSpPr>
        <p:spPr>
          <a:xfrm>
            <a:off x="4575000" y="474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52" name="TextBox"/>
          <p:cNvSpPr txBox="1"/>
          <p:nvPr/>
        </p:nvSpPr>
        <p:spPr>
          <a:xfrm>
            <a:off x="4725000" y="46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IGBC Home Performance Index Assessor</a:t>
            </a:r>
          </a:p>
        </p:txBody>
      </p:sp>
      <p:sp>
        <p:nvSpPr>
          <p:cNvPr id="14252" name="Rect"/>
          <p:cNvSpPr/>
          <p:nvPr/>
        </p:nvSpPr>
        <p:spPr>
          <a:xfrm>
            <a:off x="4575000" y="504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59" name="TextBox"/>
          <p:cNvSpPr txBox="1"/>
          <p:nvPr/>
        </p:nvSpPr>
        <p:spPr>
          <a:xfrm>
            <a:off x="4725000" y="49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BREEAM Assessor (BRE Academy)</a:t>
            </a:r>
          </a:p>
        </p:txBody>
      </p:sp>
      <p:sp>
        <p:nvSpPr>
          <p:cNvPr id="5224" name="Rect"/>
          <p:cNvSpPr/>
          <p:nvPr/>
        </p:nvSpPr>
        <p:spPr>
          <a:xfrm>
            <a:off x="4575000" y="534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38" name="TextBox"/>
          <p:cNvSpPr txBox="1"/>
          <p:nvPr/>
        </p:nvSpPr>
        <p:spPr>
          <a:xfrm>
            <a:off x="4725000" y="52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LEED Green Associate (USGBC)</a:t>
            </a:r>
          </a:p>
        </p:txBody>
      </p:sp>
      <p:sp>
        <p:nvSpPr>
          <p:cNvPr id="7687" name="Rect"/>
          <p:cNvSpPr/>
          <p:nvPr/>
        </p:nvSpPr>
        <p:spPr>
          <a:xfrm>
            <a:off x="4575000" y="5640000"/>
            <a:ext cx="80000" cy="8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643" name="TextBox"/>
          <p:cNvSpPr txBox="1"/>
          <p:nvPr/>
        </p:nvSpPr>
        <p:spPr>
          <a:xfrm>
            <a:off x="4725000" y="55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DGNB Auditor (German Sustainable Building Council)</a:t>
            </a:r>
          </a:p>
        </p:txBody>
      </p:sp>
      <p:sp>
        <p:nvSpPr>
          <p:cNvPr id="5104" name="Rect"/>
          <p:cNvSpPr/>
          <p:nvPr/>
        </p:nvSpPr>
        <p:spPr>
          <a:xfrm>
            <a:off x="8050000" y="2400000"/>
            <a:ext cx="3500000" cy="36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846" name="Rect"/>
          <p:cNvSpPr/>
          <p:nvPr/>
        </p:nvSpPr>
        <p:spPr>
          <a:xfrm>
            <a:off x="8050000" y="2400000"/>
            <a:ext cx="350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75" name="TextBox"/>
          <p:cNvSpPr txBox="1"/>
          <p:nvPr/>
        </p:nvSpPr>
        <p:spPr>
          <a:xfrm>
            <a:off x="8250000" y="26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47994D"/>
                </a:solidFill>
                <a:latin typeface="Arial" panose="020B0604020202020204" pitchFamily="34" charset="0"/>
              </a:rPr>
              <a:t>COMMUNITY</a:t>
            </a:r>
          </a:p>
        </p:txBody>
      </p:sp>
      <p:sp>
        <p:nvSpPr>
          <p:cNvPr id="6646" name="TextBox"/>
          <p:cNvSpPr txBox="1"/>
          <p:nvPr/>
        </p:nvSpPr>
        <p:spPr>
          <a:xfrm>
            <a:off x="8250000" y="2950000"/>
            <a:ext cx="31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200" b="1">
                <a:solidFill>
                  <a:srgbClr val="052E56"/>
                </a:solidFill>
                <a:latin typeface="Arial" panose="020B0604020202020204" pitchFamily="34" charset="0"/>
              </a:rPr>
              <a:t>Networks &amp; events</a:t>
            </a:r>
          </a:p>
        </p:txBody>
      </p:sp>
      <p:sp>
        <p:nvSpPr>
          <p:cNvPr id="2523" name="TextBox"/>
          <p:cNvSpPr txBox="1"/>
          <p:nvPr/>
        </p:nvSpPr>
        <p:spPr>
          <a:xfrm>
            <a:off x="8250000" y="3500000"/>
            <a:ext cx="3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>
                <a:solidFill>
                  <a:srgbClr val="1A1A1A"/>
                </a:solidFill>
                <a:latin typeface="Arial" panose="020B0604020202020204" pitchFamily="34" charset="0"/>
              </a:rPr>
              <a:t>Learn from peers</a:t>
            </a:r>
          </a:p>
        </p:txBody>
      </p:sp>
      <p:sp>
        <p:nvSpPr>
          <p:cNvPr id="5562" name="TextBox"/>
          <p:cNvSpPr txBox="1"/>
          <p:nvPr/>
        </p:nvSpPr>
        <p:spPr>
          <a:xfrm>
            <a:off x="8250000" y="3850000"/>
            <a:ext cx="31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Don't go it alone. Find your tribe.</a:t>
            </a:r>
          </a:p>
        </p:txBody>
      </p:sp>
      <p:sp>
        <p:nvSpPr>
          <p:cNvPr id="8059" name="Rect"/>
          <p:cNvSpPr/>
          <p:nvPr/>
        </p:nvSpPr>
        <p:spPr>
          <a:xfrm>
            <a:off x="8250000" y="444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51" name="TextBox"/>
          <p:cNvSpPr txBox="1"/>
          <p:nvPr/>
        </p:nvSpPr>
        <p:spPr>
          <a:xfrm>
            <a:off x="8400000" y="43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Irish Green Building Council (IGBC) member events</a:t>
            </a:r>
          </a:p>
        </p:txBody>
      </p:sp>
      <p:sp>
        <p:nvSpPr>
          <p:cNvPr id="9456" name="Rect"/>
          <p:cNvSpPr/>
          <p:nvPr/>
        </p:nvSpPr>
        <p:spPr>
          <a:xfrm>
            <a:off x="8250000" y="474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38" name="TextBox"/>
          <p:cNvSpPr txBox="1"/>
          <p:nvPr/>
        </p:nvSpPr>
        <p:spPr>
          <a:xfrm>
            <a:off x="8400000" y="46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Circular Economy Ireland community</a:t>
            </a:r>
          </a:p>
        </p:txBody>
      </p:sp>
      <p:sp>
        <p:nvSpPr>
          <p:cNvPr id="11192" name="Rect"/>
          <p:cNvSpPr/>
          <p:nvPr/>
        </p:nvSpPr>
        <p:spPr>
          <a:xfrm>
            <a:off x="8250000" y="504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86" name="TextBox"/>
          <p:cNvSpPr txBox="1"/>
          <p:nvPr/>
        </p:nvSpPr>
        <p:spPr>
          <a:xfrm>
            <a:off x="8400000" y="49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Construction Industry Federation events</a:t>
            </a:r>
          </a:p>
        </p:txBody>
      </p:sp>
      <p:sp>
        <p:nvSpPr>
          <p:cNvPr id="13573" name="Rect"/>
          <p:cNvSpPr/>
          <p:nvPr/>
        </p:nvSpPr>
        <p:spPr>
          <a:xfrm>
            <a:off x="8250000" y="534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418" name="TextBox"/>
          <p:cNvSpPr txBox="1"/>
          <p:nvPr/>
        </p:nvSpPr>
        <p:spPr>
          <a:xfrm>
            <a:off x="8400000" y="52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World Green Building Week (every September)</a:t>
            </a:r>
          </a:p>
        </p:txBody>
      </p:sp>
      <p:sp>
        <p:nvSpPr>
          <p:cNvPr id="14567" name="Rect"/>
          <p:cNvSpPr/>
          <p:nvPr/>
        </p:nvSpPr>
        <p:spPr>
          <a:xfrm>
            <a:off x="8250000" y="5640000"/>
            <a:ext cx="80000" cy="8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14" name="TextBox"/>
          <p:cNvSpPr txBox="1"/>
          <p:nvPr/>
        </p:nvSpPr>
        <p:spPr>
          <a:xfrm>
            <a:off x="8400000" y="5550000"/>
            <a:ext cx="295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>
                <a:solidFill>
                  <a:srgbClr val="1A1A1A"/>
                </a:solidFill>
                <a:latin typeface="Arial" panose="020B0604020202020204" pitchFamily="34" charset="0"/>
              </a:rPr>
              <a:t>Sustainability Skills Network (CIF)</a:t>
            </a:r>
          </a:p>
        </p:txBody>
      </p:sp>
      <p:sp>
        <p:nvSpPr>
          <p:cNvPr id="855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MODULE 1  ·  GO DEEPER</a:t>
            </a:r>
          </a:p>
        </p:txBody>
      </p:sp>
      <p:sp>
        <p:nvSpPr>
          <p:cNvPr id="127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/>
                <a:cs typeface="Arial"/>
              </a:rPr>
              <a:t>Self-study resources</a:t>
            </a:r>
          </a:p>
        </p:txBody>
      </p:sp>
      <p:sp>
        <p:nvSpPr>
          <p:cNvPr id="954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77500" lnSpcReduction="20000"/>
          </a:bodyPr>
          <a:lstStyle/>
          <a:p>
            <a:r>
              <a:rPr lang="en-IE" sz="1700" i="1">
                <a:solidFill>
                  <a:srgbClr val="555555"/>
                </a:solidFill>
                <a:latin typeface="Arial"/>
                <a:cs typeface="Arial"/>
              </a:rPr>
              <a:t>Self-study on your own time — count as 1 hour of self-directed study.</a:t>
            </a:r>
            <a:br>
              <a:rPr lang="en-IE" sz="1700" i="1" dirty="0">
                <a:solidFill>
                  <a:srgbClr val="555555"/>
                </a:solidFill>
                <a:latin typeface="Arial"/>
                <a:cs typeface="Arial"/>
              </a:rPr>
            </a:br>
            <a:br>
              <a:rPr lang="en-IE" sz="1700" i="1" dirty="0">
                <a:latin typeface="Arial"/>
                <a:cs typeface="Arial"/>
              </a:rPr>
            </a:br>
            <a:r>
              <a:rPr lang="en-IE" sz="1700" dirty="0">
                <a:ea typeface="+mn-lt"/>
                <a:cs typeface="+mn-lt"/>
                <a:hlinkClick r:id="rId2"/>
              </a:rPr>
              <a:t>Zero Waste – Building a Sustainable Future through Zero Waste</a:t>
            </a:r>
            <a:endParaRPr lang="en-IE" sz="1700" i="1" dirty="0">
              <a:solidFill>
                <a:srgbClr val="555555"/>
              </a:solidFill>
              <a:latin typeface="Arial"/>
              <a:cs typeface="Arial"/>
            </a:endParaRPr>
          </a:p>
        </p:txBody>
      </p:sp>
      <p:sp>
        <p:nvSpPr>
          <p:cNvPr id="8728" name="Rect"/>
          <p:cNvSpPr/>
          <p:nvPr/>
        </p:nvSpPr>
        <p:spPr>
          <a:xfrm>
            <a:off x="700000" y="2500000"/>
            <a:ext cx="5300000" cy="18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907" name="Rect"/>
          <p:cNvSpPr/>
          <p:nvPr/>
        </p:nvSpPr>
        <p:spPr>
          <a:xfrm>
            <a:off x="900000" y="2750000"/>
            <a:ext cx="1300000" cy="1300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376" name="TextBox"/>
          <p:cNvSpPr txBox="1"/>
          <p:nvPr/>
        </p:nvSpPr>
        <p:spPr>
          <a:xfrm>
            <a:off x="900000" y="285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1751" name="TextBox"/>
          <p:cNvSpPr txBox="1"/>
          <p:nvPr/>
        </p:nvSpPr>
        <p:spPr>
          <a:xfrm>
            <a:off x="2400000" y="275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052E56"/>
                </a:solidFill>
                <a:latin typeface="Arial" panose="020B0604020202020204" pitchFamily="34" charset="0"/>
              </a:rPr>
              <a:t>ELLEN MACARTHUR FOUNDATION</a:t>
            </a:r>
          </a:p>
        </p:txBody>
      </p:sp>
      <p:sp>
        <p:nvSpPr>
          <p:cNvPr id="8860" name="TextBox"/>
          <p:cNvSpPr txBox="1"/>
          <p:nvPr/>
        </p:nvSpPr>
        <p:spPr>
          <a:xfrm>
            <a:off x="2400000" y="3100000"/>
            <a:ext cx="3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What is the Circular Economy?</a:t>
            </a:r>
          </a:p>
        </p:txBody>
      </p:sp>
      <p:sp>
        <p:nvSpPr>
          <p:cNvPr id="7795" name="TextBox"/>
          <p:cNvSpPr txBox="1"/>
          <p:nvPr/>
        </p:nvSpPr>
        <p:spPr>
          <a:xfrm>
            <a:off x="2400000" y="36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DF5327"/>
                </a:solidFill>
                <a:latin typeface="Arial" panose="020B0604020202020204" pitchFamily="34" charset="0"/>
              </a:rPr>
              <a:t>3:48 min</a:t>
            </a:r>
          </a:p>
        </p:txBody>
      </p:sp>
      <p:sp>
        <p:nvSpPr>
          <p:cNvPr id="6595" name="TextBox"/>
          <p:cNvSpPr txBox="1"/>
          <p:nvPr/>
        </p:nvSpPr>
        <p:spPr>
          <a:xfrm>
            <a:off x="2400000" y="39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Plain-language intro to CE for any audience.</a:t>
            </a:r>
          </a:p>
        </p:txBody>
      </p:sp>
      <p:sp>
        <p:nvSpPr>
          <p:cNvPr id="13751" name="Rect"/>
          <p:cNvSpPr/>
          <p:nvPr/>
        </p:nvSpPr>
        <p:spPr>
          <a:xfrm>
            <a:off x="6200000" y="2500000"/>
            <a:ext cx="5300000" cy="18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953" name="Rect"/>
          <p:cNvSpPr/>
          <p:nvPr/>
        </p:nvSpPr>
        <p:spPr>
          <a:xfrm>
            <a:off x="6400000" y="2750000"/>
            <a:ext cx="1300000" cy="13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483" name="TextBox"/>
          <p:cNvSpPr txBox="1"/>
          <p:nvPr/>
        </p:nvSpPr>
        <p:spPr>
          <a:xfrm>
            <a:off x="6400000" y="285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1797" name="TextBox"/>
          <p:cNvSpPr txBox="1"/>
          <p:nvPr/>
        </p:nvSpPr>
        <p:spPr>
          <a:xfrm>
            <a:off x="7900000" y="275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DF5327"/>
                </a:solidFill>
                <a:latin typeface="Arial" panose="020B0604020202020204" pitchFamily="34" charset="0"/>
              </a:rPr>
              <a:t>WORLD GREEN BUILDING COUNCIL</a:t>
            </a:r>
          </a:p>
        </p:txBody>
      </p:sp>
      <p:sp>
        <p:nvSpPr>
          <p:cNvPr id="5278" name="TextBox"/>
          <p:cNvSpPr txBox="1"/>
          <p:nvPr/>
        </p:nvSpPr>
        <p:spPr>
          <a:xfrm>
            <a:off x="7900000" y="3100000"/>
            <a:ext cx="3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Bringing Embodied Carbon Upfront</a:t>
            </a:r>
          </a:p>
        </p:txBody>
      </p:sp>
      <p:sp>
        <p:nvSpPr>
          <p:cNvPr id="7843" name="TextBox"/>
          <p:cNvSpPr txBox="1"/>
          <p:nvPr/>
        </p:nvSpPr>
        <p:spPr>
          <a:xfrm>
            <a:off x="7900000" y="36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DF5327"/>
                </a:solidFill>
                <a:latin typeface="Arial" panose="020B0604020202020204" pitchFamily="34" charset="0"/>
              </a:rPr>
              <a:t>12:30 min</a:t>
            </a:r>
          </a:p>
        </p:txBody>
      </p:sp>
      <p:sp>
        <p:nvSpPr>
          <p:cNvPr id="462" name="TextBox"/>
          <p:cNvSpPr txBox="1"/>
          <p:nvPr/>
        </p:nvSpPr>
        <p:spPr>
          <a:xfrm>
            <a:off x="7900000" y="39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How embodied carbon works — animated.</a:t>
            </a:r>
          </a:p>
        </p:txBody>
      </p:sp>
      <p:sp>
        <p:nvSpPr>
          <p:cNvPr id="7315" name="Rect"/>
          <p:cNvSpPr/>
          <p:nvPr/>
        </p:nvSpPr>
        <p:spPr>
          <a:xfrm>
            <a:off x="700000" y="4500000"/>
            <a:ext cx="5300000" cy="18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139" name="Rect"/>
          <p:cNvSpPr/>
          <p:nvPr/>
        </p:nvSpPr>
        <p:spPr>
          <a:xfrm>
            <a:off x="900000" y="4750000"/>
            <a:ext cx="1300000" cy="13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21" name="TextBox"/>
          <p:cNvSpPr txBox="1"/>
          <p:nvPr/>
        </p:nvSpPr>
        <p:spPr>
          <a:xfrm>
            <a:off x="900000" y="485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4669" name="TextBox"/>
          <p:cNvSpPr txBox="1"/>
          <p:nvPr/>
        </p:nvSpPr>
        <p:spPr>
          <a:xfrm>
            <a:off x="2400000" y="475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47994D"/>
                </a:solidFill>
                <a:latin typeface="Arial" panose="020B0604020202020204" pitchFamily="34" charset="0"/>
              </a:rPr>
              <a:t>UK GREEN BUILDING COUNCIL</a:t>
            </a:r>
          </a:p>
        </p:txBody>
      </p:sp>
      <p:sp>
        <p:nvSpPr>
          <p:cNvPr id="7686" name="TextBox"/>
          <p:cNvSpPr txBox="1"/>
          <p:nvPr/>
        </p:nvSpPr>
        <p:spPr>
          <a:xfrm>
            <a:off x="2400000" y="5100000"/>
            <a:ext cx="3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Net Zero Carbon Buildings</a:t>
            </a:r>
          </a:p>
        </p:txBody>
      </p:sp>
      <p:sp>
        <p:nvSpPr>
          <p:cNvPr id="4099" name="TextBox"/>
          <p:cNvSpPr txBox="1"/>
          <p:nvPr/>
        </p:nvSpPr>
        <p:spPr>
          <a:xfrm>
            <a:off x="2400000" y="56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DF5327"/>
                </a:solidFill>
                <a:latin typeface="Arial" panose="020B0604020202020204" pitchFamily="34" charset="0"/>
              </a:rPr>
              <a:t>8:15 min</a:t>
            </a:r>
          </a:p>
        </p:txBody>
      </p:sp>
      <p:sp>
        <p:nvSpPr>
          <p:cNvPr id="5017" name="TextBox"/>
          <p:cNvSpPr txBox="1"/>
          <p:nvPr/>
        </p:nvSpPr>
        <p:spPr>
          <a:xfrm>
            <a:off x="2400000" y="59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Operational vs embodied carbon explained.</a:t>
            </a:r>
          </a:p>
        </p:txBody>
      </p:sp>
      <p:sp>
        <p:nvSpPr>
          <p:cNvPr id="5423" name="Rect"/>
          <p:cNvSpPr/>
          <p:nvPr/>
        </p:nvSpPr>
        <p:spPr>
          <a:xfrm>
            <a:off x="6200000" y="4500000"/>
            <a:ext cx="5300000" cy="1800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271" name="Rect"/>
          <p:cNvSpPr/>
          <p:nvPr/>
        </p:nvSpPr>
        <p:spPr>
          <a:xfrm>
            <a:off x="6400000" y="4750000"/>
            <a:ext cx="1300000" cy="1300000"/>
          </a:xfrm>
          <a:prstGeom prst="rect">
            <a:avLst/>
          </a:prstGeom>
          <a:solidFill>
            <a:srgbClr val="0E776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573" name="TextBox"/>
          <p:cNvSpPr txBox="1"/>
          <p:nvPr/>
        </p:nvSpPr>
        <p:spPr>
          <a:xfrm>
            <a:off x="6400000" y="4850000"/>
            <a:ext cx="13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ctr">
              <a:buNone/>
            </a:pPr>
            <a:r>
              <a:rPr lang="en-IE" sz="6000">
                <a:solidFill>
                  <a:srgbClr val="FFFFFF"/>
                </a:solidFill>
                <a:latin typeface="Arial" panose="020B0604020202020204" pitchFamily="34" charset="0"/>
              </a:rPr>
              <a:t>▶</a:t>
            </a:r>
          </a:p>
        </p:txBody>
      </p:sp>
      <p:sp>
        <p:nvSpPr>
          <p:cNvPr id="3590" name="TextBox"/>
          <p:cNvSpPr txBox="1"/>
          <p:nvPr/>
        </p:nvSpPr>
        <p:spPr>
          <a:xfrm>
            <a:off x="7900000" y="475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000" b="1">
                <a:solidFill>
                  <a:srgbClr val="0E7765"/>
                </a:solidFill>
                <a:latin typeface="Arial" panose="020B0604020202020204" pitchFamily="34" charset="0"/>
              </a:rPr>
              <a:t>IRISH GREEN BUILDING COUNCIL</a:t>
            </a:r>
          </a:p>
        </p:txBody>
      </p:sp>
      <p:sp>
        <p:nvSpPr>
          <p:cNvPr id="6058" name="TextBox"/>
          <p:cNvSpPr txBox="1"/>
          <p:nvPr/>
        </p:nvSpPr>
        <p:spPr>
          <a:xfrm>
            <a:off x="7900000" y="5100000"/>
            <a:ext cx="3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b="1">
                <a:solidFill>
                  <a:srgbClr val="052E56"/>
                </a:solidFill>
                <a:latin typeface="Arial" panose="020B0604020202020204" pitchFamily="34" charset="0"/>
              </a:rPr>
              <a:t>Building a Zero Carbon Ireland</a:t>
            </a:r>
          </a:p>
        </p:txBody>
      </p:sp>
      <p:sp>
        <p:nvSpPr>
          <p:cNvPr id="7051" name="TextBox"/>
          <p:cNvSpPr txBox="1"/>
          <p:nvPr/>
        </p:nvSpPr>
        <p:spPr>
          <a:xfrm>
            <a:off x="7900000" y="56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>
                <a:solidFill>
                  <a:srgbClr val="DF5327"/>
                </a:solidFill>
                <a:latin typeface="Arial" panose="020B0604020202020204" pitchFamily="34" charset="0"/>
              </a:rPr>
              <a:t>15:00 min</a:t>
            </a:r>
          </a:p>
        </p:txBody>
      </p:sp>
      <p:sp>
        <p:nvSpPr>
          <p:cNvPr id="6235" name="TextBox"/>
          <p:cNvSpPr txBox="1"/>
          <p:nvPr/>
        </p:nvSpPr>
        <p:spPr>
          <a:xfrm>
            <a:off x="7900000" y="5900000"/>
            <a:ext cx="3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i="1">
                <a:solidFill>
                  <a:srgbClr val="555555"/>
                </a:solidFill>
                <a:latin typeface="Arial" panose="020B0604020202020204" pitchFamily="34" charset="0"/>
              </a:rPr>
              <a:t>Ireland-specific data and case studies.</a:t>
            </a:r>
          </a:p>
        </p:txBody>
      </p:sp>
      <p:sp>
        <p:nvSpPr>
          <p:cNvPr id="139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30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TextBox"/>
          <p:cNvSpPr txBox="1"/>
          <p:nvPr/>
        </p:nvSpPr>
        <p:spPr>
          <a:xfrm>
            <a:off x="700000" y="500000"/>
            <a:ext cx="100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200" b="1">
                <a:solidFill>
                  <a:srgbClr val="DF5327"/>
                </a:solidFill>
                <a:latin typeface="Arial" panose="020B0604020202020204" pitchFamily="34" charset="0"/>
              </a:rPr>
              <a:t>MODULE 1  ·  SELF-CHECK</a:t>
            </a:r>
          </a:p>
        </p:txBody>
      </p:sp>
      <p:sp>
        <p:nvSpPr>
          <p:cNvPr id="1276" name="TextBox"/>
          <p:cNvSpPr txBox="1"/>
          <p:nvPr/>
        </p:nvSpPr>
        <p:spPr>
          <a:xfrm>
            <a:off x="700000" y="900000"/>
            <a:ext cx="1080000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3200" b="1">
                <a:solidFill>
                  <a:srgbClr val="052E56"/>
                </a:solidFill>
                <a:latin typeface="Arial" panose="020B0604020202020204" pitchFamily="34" charset="0"/>
              </a:rPr>
              <a:t>Before you move on...</a:t>
            </a:r>
          </a:p>
        </p:txBody>
      </p:sp>
      <p:sp>
        <p:nvSpPr>
          <p:cNvPr id="954" name="TextBox"/>
          <p:cNvSpPr txBox="1"/>
          <p:nvPr/>
        </p:nvSpPr>
        <p:spPr>
          <a:xfrm>
            <a:off x="700000" y="1850000"/>
            <a:ext cx="108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700" i="1">
                <a:solidFill>
                  <a:srgbClr val="555555"/>
                </a:solidFill>
                <a:latin typeface="Arial" panose="020B0604020202020204" pitchFamily="34" charset="0"/>
              </a:rPr>
              <a:t>Tick each box honestly. If you can't tick all five, revisit the relevant session.</a:t>
            </a:r>
          </a:p>
        </p:txBody>
      </p:sp>
      <p:sp>
        <p:nvSpPr>
          <p:cNvPr id="11108" name="Rect"/>
          <p:cNvSpPr/>
          <p:nvPr/>
        </p:nvSpPr>
        <p:spPr>
          <a:xfrm>
            <a:off x="700000" y="2650000"/>
            <a:ext cx="350000" cy="350000"/>
          </a:xfrm>
          <a:prstGeom prst="rect">
            <a:avLst/>
          </a:prstGeom>
          <a:solidFill>
            <a:srgbClr val="FFFFFF"/>
          </a:solidFill>
          <a:ln w="6350">
            <a:solidFill>
              <a:srgbClr val="052E56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45" name="TextBox"/>
          <p:cNvSpPr txBox="1"/>
          <p:nvPr/>
        </p:nvSpPr>
        <p:spPr>
          <a:xfrm>
            <a:off x="1200000" y="2600000"/>
            <a:ext cx="10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>
                <a:solidFill>
                  <a:srgbClr val="1A1A1A"/>
                </a:solidFill>
                <a:latin typeface="Arial" panose="020B0604020202020204" pitchFamily="34" charset="0"/>
              </a:rPr>
              <a:t>I can quote at least one statistic for construction's resource use or emissions</a:t>
            </a:r>
          </a:p>
        </p:txBody>
      </p:sp>
      <p:sp>
        <p:nvSpPr>
          <p:cNvPr id="8378" name="Rect"/>
          <p:cNvSpPr/>
          <p:nvPr/>
        </p:nvSpPr>
        <p:spPr>
          <a:xfrm>
            <a:off x="700000" y="3250000"/>
            <a:ext cx="350000" cy="350000"/>
          </a:xfrm>
          <a:prstGeom prst="rect">
            <a:avLst/>
          </a:prstGeom>
          <a:solidFill>
            <a:srgbClr val="FFFFFF"/>
          </a:solidFill>
          <a:ln w="6350">
            <a:solidFill>
              <a:srgbClr val="052E56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761" name="TextBox"/>
          <p:cNvSpPr txBox="1"/>
          <p:nvPr/>
        </p:nvSpPr>
        <p:spPr>
          <a:xfrm>
            <a:off x="1200000" y="3200000"/>
            <a:ext cx="10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>
                <a:solidFill>
                  <a:srgbClr val="1A1A1A"/>
                </a:solidFill>
                <a:latin typeface="Arial" panose="020B0604020202020204" pitchFamily="34" charset="0"/>
              </a:rPr>
              <a:t>I can explain the difference between linear and circular economy in 30 seconds</a:t>
            </a:r>
          </a:p>
        </p:txBody>
      </p:sp>
      <p:sp>
        <p:nvSpPr>
          <p:cNvPr id="6247" name="Rect"/>
          <p:cNvSpPr/>
          <p:nvPr/>
        </p:nvSpPr>
        <p:spPr>
          <a:xfrm>
            <a:off x="700000" y="3850000"/>
            <a:ext cx="350000" cy="350000"/>
          </a:xfrm>
          <a:prstGeom prst="rect">
            <a:avLst/>
          </a:prstGeom>
          <a:solidFill>
            <a:srgbClr val="FFFFFF"/>
          </a:solidFill>
          <a:ln w="6350">
            <a:solidFill>
              <a:srgbClr val="052E56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6309" name="TextBox"/>
          <p:cNvSpPr txBox="1"/>
          <p:nvPr/>
        </p:nvSpPr>
        <p:spPr>
          <a:xfrm>
            <a:off x="1200000" y="3800000"/>
            <a:ext cx="10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>
                <a:solidFill>
                  <a:srgbClr val="1A1A1A"/>
                </a:solidFill>
                <a:latin typeface="Arial" panose="020B0604020202020204" pitchFamily="34" charset="0"/>
              </a:rPr>
              <a:t>I know what the EU Circular Economy Action Plan says about construction</a:t>
            </a:r>
          </a:p>
        </p:txBody>
      </p:sp>
      <p:sp>
        <p:nvSpPr>
          <p:cNvPr id="12885" name="Rect"/>
          <p:cNvSpPr/>
          <p:nvPr/>
        </p:nvSpPr>
        <p:spPr>
          <a:xfrm>
            <a:off x="700000" y="4450000"/>
            <a:ext cx="350000" cy="350000"/>
          </a:xfrm>
          <a:prstGeom prst="rect">
            <a:avLst/>
          </a:prstGeom>
          <a:solidFill>
            <a:srgbClr val="FFFFFF"/>
          </a:solidFill>
          <a:ln w="6350">
            <a:solidFill>
              <a:srgbClr val="052E56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947" name="TextBox"/>
          <p:cNvSpPr txBox="1"/>
          <p:nvPr/>
        </p:nvSpPr>
        <p:spPr>
          <a:xfrm>
            <a:off x="1200000" y="4400000"/>
            <a:ext cx="10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>
                <a:solidFill>
                  <a:srgbClr val="1A1A1A"/>
                </a:solidFill>
                <a:latin typeface="Arial" panose="020B0604020202020204" pitchFamily="34" charset="0"/>
              </a:rPr>
              <a:t>I can define embodied carbon and explain why it matters</a:t>
            </a:r>
          </a:p>
        </p:txBody>
      </p:sp>
      <p:sp>
        <p:nvSpPr>
          <p:cNvPr id="9325" name="Rect"/>
          <p:cNvSpPr/>
          <p:nvPr/>
        </p:nvSpPr>
        <p:spPr>
          <a:xfrm>
            <a:off x="700000" y="5050000"/>
            <a:ext cx="350000" cy="350000"/>
          </a:xfrm>
          <a:prstGeom prst="rect">
            <a:avLst/>
          </a:prstGeom>
          <a:solidFill>
            <a:srgbClr val="FFFFFF"/>
          </a:solidFill>
          <a:ln w="6350">
            <a:solidFill>
              <a:srgbClr val="052E56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776" name="TextBox"/>
          <p:cNvSpPr txBox="1"/>
          <p:nvPr/>
        </p:nvSpPr>
        <p:spPr>
          <a:xfrm>
            <a:off x="1200000" y="5000000"/>
            <a:ext cx="10400000" cy="5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600">
                <a:solidFill>
                  <a:srgbClr val="1A1A1A"/>
                </a:solidFill>
                <a:latin typeface="Arial" panose="020B0604020202020204" pitchFamily="34" charset="0"/>
              </a:rPr>
              <a:t>I can name three actions on my next site that will reduce embodied carbon</a:t>
            </a:r>
          </a:p>
        </p:txBody>
      </p:sp>
      <p:sp>
        <p:nvSpPr>
          <p:cNvPr id="12137" name="Rect"/>
          <p:cNvSpPr/>
          <p:nvPr/>
        </p:nvSpPr>
        <p:spPr>
          <a:xfrm>
            <a:off x="692225" y="5716735"/>
            <a:ext cx="10800000" cy="500000"/>
          </a:xfrm>
          <a:prstGeom prst="rect">
            <a:avLst/>
          </a:prstGeom>
          <a:solidFill>
            <a:srgbClr val="47994D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450" name="TextBox"/>
          <p:cNvSpPr txBox="1"/>
          <p:nvPr/>
        </p:nvSpPr>
        <p:spPr>
          <a:xfrm>
            <a:off x="876673" y="5817837"/>
            <a:ext cx="10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lang="en-IE" sz="1500" b="1">
                <a:solidFill>
                  <a:srgbClr val="FFFFFF"/>
                </a:solidFill>
                <a:latin typeface="Arial"/>
                <a:cs typeface="Arial"/>
              </a:rPr>
              <a:t>✓  </a:t>
            </a:r>
            <a:r>
              <a:rPr lang="en-IE" sz="1400" b="1">
                <a:solidFill>
                  <a:srgbClr val="FFFFFF"/>
                </a:solidFill>
                <a:latin typeface="Arial"/>
                <a:cs typeface="Arial"/>
              </a:rPr>
              <a:t>All five ticked? You are ready for Module 2: Building Lifecycle Stages and Flows</a:t>
            </a:r>
          </a:p>
        </p:txBody>
      </p:sp>
      <p:sp>
        <p:nvSpPr>
          <p:cNvPr id="1391" name="TextBox"/>
          <p:cNvSpPr txBox="1"/>
          <p:nvPr/>
        </p:nvSpPr>
        <p:spPr>
          <a:xfrm>
            <a:off x="11500000" y="6450000"/>
            <a:ext cx="5000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n-IE" sz="1000">
                <a:solidFill>
                  <a:srgbClr val="B2B2B2"/>
                </a:solidFill>
                <a:latin typeface="Arial" panose="020B0604020202020204" pitchFamily="34" charset="0"/>
              </a:rPr>
              <a:t>31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1" name="Rect"/>
          <p:cNvSpPr/>
          <p:nvPr/>
        </p:nvSpPr>
        <p:spPr>
          <a:xfrm>
            <a:off x="0" y="0"/>
            <a:ext cx="4400000" cy="6858000"/>
          </a:xfrm>
          <a:prstGeom prst="rect">
            <a:avLst/>
          </a:prstGeom>
          <a:solidFill>
            <a:srgbClr val="052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995" name="TextBox"/>
          <p:cNvSpPr txBox="1"/>
          <p:nvPr/>
        </p:nvSpPr>
        <p:spPr>
          <a:xfrm>
            <a:off x="700000" y="2400000"/>
            <a:ext cx="3500000" cy="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END OF</a:t>
            </a:r>
          </a:p>
        </p:txBody>
      </p:sp>
      <p:sp>
        <p:nvSpPr>
          <p:cNvPr id="8619" name="TextBox"/>
          <p:cNvSpPr txBox="1"/>
          <p:nvPr/>
        </p:nvSpPr>
        <p:spPr>
          <a:xfrm>
            <a:off x="700000" y="3000000"/>
            <a:ext cx="35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4400" b="1">
                <a:solidFill>
                  <a:srgbClr val="FFFFFF"/>
                </a:solidFill>
                <a:latin typeface="Arial" panose="020B0604020202020204" pitchFamily="34" charset="0"/>
              </a:rPr>
              <a:t>Module 1</a:t>
            </a:r>
          </a:p>
        </p:txBody>
      </p:sp>
      <p:sp>
        <p:nvSpPr>
          <p:cNvPr id="12419" name="Rect"/>
          <p:cNvSpPr/>
          <p:nvPr/>
        </p:nvSpPr>
        <p:spPr>
          <a:xfrm>
            <a:off x="700000" y="4300000"/>
            <a:ext cx="600000" cy="3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704" name="TextBox"/>
          <p:cNvSpPr txBox="1"/>
          <p:nvPr/>
        </p:nvSpPr>
        <p:spPr>
          <a:xfrm>
            <a:off x="700000" y="4450000"/>
            <a:ext cx="3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>
                <a:solidFill>
                  <a:srgbClr val="A0B0C0"/>
                </a:solidFill>
                <a:latin typeface="Arial" panose="020B0604020202020204" pitchFamily="34" charset="0"/>
              </a:rPr>
              <a:t>Why Lifecycle Matters</a:t>
            </a:r>
          </a:p>
        </p:txBody>
      </p:sp>
      <p:sp>
        <p:nvSpPr>
          <p:cNvPr id="558" name="TextBox"/>
          <p:cNvSpPr txBox="1"/>
          <p:nvPr/>
        </p:nvSpPr>
        <p:spPr>
          <a:xfrm>
            <a:off x="4900000" y="900000"/>
            <a:ext cx="68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300" b="1">
                <a:solidFill>
                  <a:srgbClr val="DF5327"/>
                </a:solidFill>
                <a:latin typeface="Arial" panose="020B0604020202020204" pitchFamily="34" charset="0"/>
              </a:rPr>
              <a:t>MODULE COMPLETE</a:t>
            </a:r>
          </a:p>
        </p:txBody>
      </p:sp>
      <p:sp>
        <p:nvSpPr>
          <p:cNvPr id="7234" name="TextBox"/>
          <p:cNvSpPr txBox="1"/>
          <p:nvPr/>
        </p:nvSpPr>
        <p:spPr>
          <a:xfrm>
            <a:off x="4900000" y="1400000"/>
            <a:ext cx="6800000" cy="12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2800" b="1">
                <a:solidFill>
                  <a:srgbClr val="052E56"/>
                </a:solidFill>
                <a:latin typeface="Arial" panose="020B0604020202020204" pitchFamily="34" charset="0"/>
              </a:rPr>
              <a:t>Six hours of content. Four sessions. One handout.</a:t>
            </a:r>
          </a:p>
        </p:txBody>
      </p:sp>
      <p:sp>
        <p:nvSpPr>
          <p:cNvPr id="5683" name="Rect"/>
          <p:cNvSpPr/>
          <p:nvPr/>
        </p:nvSpPr>
        <p:spPr>
          <a:xfrm>
            <a:off x="4900000" y="2900000"/>
            <a:ext cx="60000" cy="1800000"/>
          </a:xfrm>
          <a:prstGeom prst="rect">
            <a:avLst/>
          </a:prstGeom>
          <a:solidFill>
            <a:srgbClr val="DF5327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60" name="TextBox"/>
          <p:cNvSpPr txBox="1"/>
          <p:nvPr/>
        </p:nvSpPr>
        <p:spPr>
          <a:xfrm>
            <a:off x="5100000" y="2900000"/>
            <a:ext cx="6500000" cy="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buNone/>
            </a:pPr>
            <a:r>
              <a:rPr lang="en-IE" sz="1100" b="1">
                <a:solidFill>
                  <a:srgbClr val="DF5327"/>
                </a:solidFill>
                <a:latin typeface="Arial" panose="020B0604020202020204" pitchFamily="34" charset="0"/>
              </a:rPr>
              <a:t>WHAT'S NEXT</a:t>
            </a:r>
          </a:p>
        </p:txBody>
      </p:sp>
      <p:sp>
        <p:nvSpPr>
          <p:cNvPr id="9784" name="TextBox"/>
          <p:cNvSpPr txBox="1"/>
          <p:nvPr/>
        </p:nvSpPr>
        <p:spPr>
          <a:xfrm>
            <a:off x="5100000" y="3502400"/>
            <a:ext cx="650000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>
              <a:spcAft>
                <a:spcPts val="120"/>
              </a:spcAft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1.  </a:t>
            </a: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Submit your Practical Output</a:t>
            </a:r>
          </a:p>
          <a:p>
            <a:pPr marL="0" indent="0">
              <a:spcAft>
                <a:spcPts val="120"/>
              </a:spcAft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2.  </a:t>
            </a: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Complete the self-check (slide 47)</a:t>
            </a:r>
          </a:p>
          <a:p>
            <a:pPr marL="0" indent="0">
              <a:buNone/>
            </a:pPr>
            <a:r>
              <a:rPr lang="en-IE" sz="1400" b="1">
                <a:solidFill>
                  <a:srgbClr val="DF5327"/>
                </a:solidFill>
                <a:latin typeface="Arial" panose="020B0604020202020204" pitchFamily="34" charset="0"/>
              </a:rPr>
              <a:t>3.  </a:t>
            </a:r>
            <a:r>
              <a:rPr lang="en-IE" sz="1400">
                <a:solidFill>
                  <a:srgbClr val="1A1A1A"/>
                </a:solidFill>
                <a:latin typeface="Arial" panose="020B0604020202020204" pitchFamily="34" charset="0"/>
              </a:rPr>
              <a:t>Begin Module 2: Lifecycle Stages and Flows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STSLIDEVIEWED" val="256,1,WP# (WP Name)"/>
</p:tagLst>
</file>

<file path=ppt/theme/theme1.xml><?xml version="1.0" encoding="utf-8"?>
<a:theme xmlns:a="http://schemas.openxmlformats.org/drawingml/2006/main" name="INSIDE-CoVE Theme">
  <a:themeElements>
    <a:clrScheme name="INSIDE-CoVE Palette">
      <a:dk1>
        <a:srgbClr val="000000"/>
      </a:dk1>
      <a:lt1>
        <a:sysClr val="window" lastClr="FFFFFF"/>
      </a:lt1>
      <a:dk2>
        <a:srgbClr val="5E5E5E"/>
      </a:dk2>
      <a:lt2>
        <a:srgbClr val="E4CFB7"/>
      </a:lt2>
      <a:accent1>
        <a:srgbClr val="052E56"/>
      </a:accent1>
      <a:accent2>
        <a:srgbClr val="DF5327"/>
      </a:accent2>
      <a:accent3>
        <a:srgbClr val="47994D"/>
      </a:accent3>
      <a:accent4>
        <a:srgbClr val="F99F3E"/>
      </a:accent4>
      <a:accent5>
        <a:srgbClr val="0E7765"/>
      </a:accent5>
      <a:accent6>
        <a:srgbClr val="A15702"/>
      </a:accent6>
      <a:hlink>
        <a:srgbClr val="F99F3E"/>
      </a:hlink>
      <a:folHlink>
        <a:srgbClr val="B2B2B2"/>
      </a:folHlink>
    </a:clrScheme>
    <a:fontScheme name="INSIDE-CoV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SIDE-CoVE Theme" id="{9CCF7CA2-9B20-4317-8620-26E4145D141A}" vid="{76CDEE19-8A8B-45DE-9DBD-6C3222971D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2355e2-867a-48a2-97bf-3d0cd244c4eb" xsi:nil="true"/>
    <lcf76f155ced4ddcb4097134ff3c332f xmlns="75cd3bf0-cabf-4dd4-934d-8d9400409d5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6BDC3EA7D41747BEBEC5E9973C619A" ma:contentTypeVersion="14" ma:contentTypeDescription="Create a new document." ma:contentTypeScope="" ma:versionID="da13435b0d9a863d5620180c5dea3e70">
  <xsd:schema xmlns:xsd="http://www.w3.org/2001/XMLSchema" xmlns:xs="http://www.w3.org/2001/XMLSchema" xmlns:p="http://schemas.microsoft.com/office/2006/metadata/properties" xmlns:ns2="75cd3bf0-cabf-4dd4-934d-8d9400409d5d" xmlns:ns3="c42355e2-867a-48a2-97bf-3d0cd244c4eb" targetNamespace="http://schemas.microsoft.com/office/2006/metadata/properties" ma:root="true" ma:fieldsID="19840fdce51e0a5833b3ab132046c6a2" ns2:_="" ns3:_="">
    <xsd:import namespace="75cd3bf0-cabf-4dd4-934d-8d9400409d5d"/>
    <xsd:import namespace="c42355e2-867a-48a2-97bf-3d0cd244c4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d3bf0-cabf-4dd4-934d-8d9400409d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c1dd4f6-bbd3-4da4-a27a-bf738e660d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355e2-867a-48a2-97bf-3d0cd244c4e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400d9744-eec1-4c1e-874e-35bf0a41d34a}" ma:internalName="TaxCatchAll" ma:showField="CatchAllData" ma:web="c42355e2-867a-48a2-97bf-3d0cd244c4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10E5EA-92DE-458C-AB19-DA2D53EF4A5D}">
  <ds:schemaRefs>
    <ds:schemaRef ds:uri="2bb56c43-9db0-4c5e-a7bd-10aef923ddd6"/>
    <ds:schemaRef ds:uri="46fd7ad9-2e52-4315-b833-256559886591"/>
    <ds:schemaRef ds:uri="75cd3bf0-cabf-4dd4-934d-8d9400409d5d"/>
    <ds:schemaRef ds:uri="a1924918-ccce-4203-b7c5-6f798e55b62b"/>
    <ds:schemaRef ds:uri="b6855d11-8530-4610-be0e-f3a9e2eab77f"/>
    <ds:schemaRef ds:uri="c42355e2-867a-48a2-97bf-3d0cd244c4e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AAB7375-7EFB-4A2F-AD6E-DD0DEC3DD55F}">
  <ds:schemaRefs>
    <ds:schemaRef ds:uri="75cd3bf0-cabf-4dd4-934d-8d9400409d5d"/>
    <ds:schemaRef ds:uri="c42355e2-867a-48a2-97bf-3d0cd244c4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2D7885B-A756-4368-BFD6-D9A6604EC5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49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INSIDE-CoVE Theme</vt:lpstr>
      <vt:lpstr>Reusing and Changing Existing Buildings on 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PricewaterhouseCoopers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Aristoula Diamanti (GR)</dc:creator>
  <cp:revision>88</cp:revision>
  <dcterms:created xsi:type="dcterms:W3CDTF">2025-02-18T07:44:03Z</dcterms:created>
  <dcterms:modified xsi:type="dcterms:W3CDTF">2026-07-15T18:06:24Z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0x010100436BDC3EA7D41747BEBEC5E9973C619A</vt:lpwstr>
  </property>
  <property fmtid="{D5CDD505-2E9C-101B-9397-08002B2CF9AE}" pid="3" name="MediaServiceImageTags">
    <vt:lpwstr/>
  </property>
</Properties>
</file>